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6"/>
  </p:notesMasterIdLst>
  <p:sldIdLst>
    <p:sldId id="268" r:id="rId2"/>
    <p:sldId id="267" r:id="rId3"/>
    <p:sldId id="271" r:id="rId4"/>
    <p:sldId id="280" r:id="rId5"/>
    <p:sldId id="273" r:id="rId6"/>
    <p:sldId id="272" r:id="rId7"/>
    <p:sldId id="274" r:id="rId8"/>
    <p:sldId id="275" r:id="rId9"/>
    <p:sldId id="296" r:id="rId10"/>
    <p:sldId id="297" r:id="rId11"/>
    <p:sldId id="298" r:id="rId12"/>
    <p:sldId id="300" r:id="rId13"/>
    <p:sldId id="301" r:id="rId14"/>
    <p:sldId id="302" r:id="rId15"/>
    <p:sldId id="303" r:id="rId16"/>
    <p:sldId id="310" r:id="rId17"/>
    <p:sldId id="311" r:id="rId18"/>
    <p:sldId id="312" r:id="rId19"/>
    <p:sldId id="313" r:id="rId20"/>
    <p:sldId id="315" r:id="rId21"/>
    <p:sldId id="316" r:id="rId22"/>
    <p:sldId id="278" r:id="rId23"/>
    <p:sldId id="279" r:id="rId24"/>
    <p:sldId id="265"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sham Goyal" initials="RG" lastIdx="1" clrIdx="0">
    <p:extLst>
      <p:ext uri="{19B8F6BF-5375-455C-9EA6-DF929625EA0E}">
        <p15:presenceInfo xmlns:p15="http://schemas.microsoft.com/office/powerpoint/2012/main" userId="f1bcd6498c79796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472" autoAdjust="0"/>
  </p:normalViewPr>
  <p:slideViewPr>
    <p:cSldViewPr>
      <p:cViewPr varScale="1">
        <p:scale>
          <a:sx n="51" d="100"/>
          <a:sy n="51" d="100"/>
        </p:scale>
        <p:origin x="1378" y="29"/>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4-30T02:19:55.784" idx="1">
    <p:pos x="10" y="10"/>
    <p:text/>
    <p:extLst>
      <p:ext uri="{C676402C-5697-4E1C-873F-D02D1690AC5C}">
        <p15:threadingInfo xmlns:p15="http://schemas.microsoft.com/office/powerpoint/2012/main" timeZoneBias="-33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6E98E6-AD28-4CDD-B7FD-630491E59787}" type="datetimeFigureOut">
              <a:rPr lang="en-US" smtClean="0"/>
              <a:pPr/>
              <a:t>5/5/2023</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9923F5-68C1-49EB-A5A0-B1E310E07608}" type="slidenum">
              <a:rPr lang="en-US" smtClean="0"/>
              <a:pPr/>
              <a:t>‹#›</a:t>
            </a:fld>
            <a:endParaRPr lang="en-US" dirty="0"/>
          </a:p>
        </p:txBody>
      </p:sp>
    </p:spTree>
    <p:extLst>
      <p:ext uri="{BB962C8B-B14F-4D97-AF65-F5344CB8AC3E}">
        <p14:creationId xmlns:p14="http://schemas.microsoft.com/office/powerpoint/2010/main" val="1733326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5/5/2023</a:t>
            </a:fld>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dirty="0"/>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dirty="0">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5/5/2023</a:t>
            </a:fld>
            <a:endParaRPr lang="en-US" dirty="0"/>
          </a:p>
        </p:txBody>
      </p:sp>
      <p:sp>
        <p:nvSpPr>
          <p:cNvPr id="11" name="Footer Placeholder 4"/>
          <p:cNvSpPr>
            <a:spLocks noGrp="1"/>
          </p:cNvSpPr>
          <p:nvPr>
            <p:ph type="ftr" sz="quarter" idx="11"/>
          </p:nvPr>
        </p:nvSpPr>
        <p:spPr/>
        <p:txBody>
          <a:bodyPr/>
          <a:lstStyle>
            <a:lvl1pPr>
              <a:defRPr/>
            </a:lvl1pPr>
          </a:lstStyle>
          <a:p>
            <a:endParaRPr lang="en-US" dirty="0"/>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dirty="0"/>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5/5/2023</a:t>
            </a:fld>
            <a:endParaRPr lang="en-US" dirty="0"/>
          </a:p>
        </p:txBody>
      </p:sp>
      <p:sp>
        <p:nvSpPr>
          <p:cNvPr id="24" name="Footer Placeholder 23"/>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dirty="0"/>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5/5/2023</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dirty="0"/>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dirty="0">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dirty="0">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dirty="0">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8" Type="http://schemas.openxmlformats.org/officeDocument/2006/relationships/hyperlink" Target="http://in.youtube.com/" TargetMode="External"/><Relationship Id="rId3" Type="http://schemas.openxmlformats.org/officeDocument/2006/relationships/hyperlink" Target="https://unbounce.com/landing-page-examples/" TargetMode="External"/><Relationship Id="rId7" Type="http://schemas.openxmlformats.org/officeDocument/2006/relationships/hyperlink" Target="http://www.pexels.com/" TargetMode="External"/><Relationship Id="rId2" Type="http://schemas.openxmlformats.org/officeDocument/2006/relationships/hyperlink" Target="https://www.shopify.com/examples/product-pages" TargetMode="External"/><Relationship Id="rId1" Type="http://schemas.openxmlformats.org/officeDocument/2006/relationships/slideLayout" Target="../slideLayouts/slideLayout3.xml"/><Relationship Id="rId6" Type="http://schemas.openxmlformats.org/officeDocument/2006/relationships/hyperlink" Target="https://r.search.yahoo.com/_ylt=Awr1QJBDrk5kf80_BNa7HAx.;_ylu=Y29sbwNzZzMEcG9zAzEEdnRpZAMEc2VjA3Ny/RV=2/RE=1682906819/RO=10/RU=https%3a%2f%2fwww.pexels.com%2f/RK=2/RS=GxdD5ntIsnuvAdKzZT7t1ezoZNU-" TargetMode="External"/><Relationship Id="rId5" Type="http://schemas.openxmlformats.org/officeDocument/2006/relationships/hyperlink" Target="https://www.crazyegg.com/blog/landing-page-examples/" TargetMode="External"/><Relationship Id="rId4" Type="http://schemas.openxmlformats.org/officeDocument/2006/relationships/hyperlink" Target="https://blog.hubspot.com/marketing/landing-page-examples-list"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85852" y="1214422"/>
            <a:ext cx="6624736" cy="1200329"/>
          </a:xfrm>
          <a:prstGeom prst="rect">
            <a:avLst/>
          </a:prstGeom>
          <a:noFill/>
        </p:spPr>
        <p:txBody>
          <a:bodyPr wrap="square" rtlCol="0">
            <a:spAutoFit/>
          </a:bodyPr>
          <a:lstStyle/>
          <a:p>
            <a:pPr algn="ctr"/>
            <a:r>
              <a:rPr lang="en-US" sz="3600" b="1" dirty="0">
                <a:solidFill>
                  <a:srgbClr val="FF0000"/>
                </a:solidFill>
                <a:latin typeface="Times New Roman" pitchFamily="18" charset="0"/>
                <a:cs typeface="Times New Roman" pitchFamily="18" charset="0"/>
              </a:rPr>
              <a:t> Front End Engineering-I Project</a:t>
            </a:r>
          </a:p>
        </p:txBody>
      </p:sp>
      <p:sp>
        <p:nvSpPr>
          <p:cNvPr id="5" name="TextBox 4"/>
          <p:cNvSpPr txBox="1"/>
          <p:nvPr/>
        </p:nvSpPr>
        <p:spPr>
          <a:xfrm>
            <a:off x="3275856" y="4653136"/>
            <a:ext cx="255198" cy="954107"/>
          </a:xfrm>
          <a:prstGeom prst="rect">
            <a:avLst/>
          </a:prstGeom>
          <a:noFill/>
        </p:spPr>
        <p:txBody>
          <a:bodyPr wrap="none" rtlCol="0">
            <a:spAutoFit/>
          </a:bodyPr>
          <a:lstStyle/>
          <a:p>
            <a:r>
              <a:rPr lang="en-US" sz="2000" dirty="0">
                <a:latin typeface="Times New Roman" pitchFamily="18" charset="0"/>
                <a:cs typeface="Times New Roman" pitchFamily="18" charset="0"/>
              </a:rPr>
              <a:t>:</a:t>
            </a:r>
          </a:p>
          <a:p>
            <a:endParaRPr lang="en-US" dirty="0"/>
          </a:p>
          <a:p>
            <a:endParaRPr lang="en-US" dirty="0"/>
          </a:p>
        </p:txBody>
      </p:sp>
      <p:sp>
        <p:nvSpPr>
          <p:cNvPr id="9" name="TextBox 8"/>
          <p:cNvSpPr txBox="1"/>
          <p:nvPr/>
        </p:nvSpPr>
        <p:spPr>
          <a:xfrm>
            <a:off x="1187624" y="5661248"/>
            <a:ext cx="6947095" cy="707886"/>
          </a:xfrm>
          <a:prstGeom prst="rect">
            <a:avLst/>
          </a:prstGeom>
          <a:noFill/>
        </p:spPr>
        <p:txBody>
          <a:bodyPr wrap="none" rtlCol="0">
            <a:spAutoFit/>
          </a:bodyPr>
          <a:lstStyle/>
          <a:p>
            <a:r>
              <a:rPr lang="en-US" sz="2000" b="1" dirty="0">
                <a:solidFill>
                  <a:srgbClr val="FF0000"/>
                </a:solidFill>
                <a:latin typeface="Times New Roman" pitchFamily="18" charset="0"/>
                <a:cs typeface="Times New Roman" pitchFamily="18" charset="0"/>
              </a:rPr>
              <a:t>Chitkara University Institute of Engineering and Technology, </a:t>
            </a:r>
          </a:p>
          <a:p>
            <a:pPr algn="ctr"/>
            <a:r>
              <a:rPr lang="en-US" sz="2000" b="1" dirty="0">
                <a:solidFill>
                  <a:srgbClr val="FF0000"/>
                </a:solidFill>
                <a:latin typeface="Times New Roman" pitchFamily="18" charset="0"/>
                <a:cs typeface="Times New Roman" pitchFamily="18" charset="0"/>
              </a:rPr>
              <a:t>Chitkara University, Punjab</a:t>
            </a:r>
          </a:p>
        </p:txBody>
      </p:sp>
      <p:graphicFrame>
        <p:nvGraphicFramePr>
          <p:cNvPr id="7" name="Table 6"/>
          <p:cNvGraphicFramePr>
            <a:graphicFrameLocks noGrp="1"/>
          </p:cNvGraphicFramePr>
          <p:nvPr>
            <p:extLst>
              <p:ext uri="{D42A27DB-BD31-4B8C-83A1-F6EECF244321}">
                <p14:modId xmlns:p14="http://schemas.microsoft.com/office/powerpoint/2010/main" val="3839001380"/>
              </p:ext>
            </p:extLst>
          </p:nvPr>
        </p:nvGraphicFramePr>
        <p:xfrm>
          <a:off x="1774833" y="3053207"/>
          <a:ext cx="5904486" cy="1828800"/>
        </p:xfrm>
        <a:graphic>
          <a:graphicData uri="http://schemas.openxmlformats.org/drawingml/2006/table">
            <a:tbl>
              <a:tblPr firstRow="1" bandRow="1">
                <a:tableStyleId>{21E4AEA4-8DFA-4A89-87EB-49C32662AFE0}</a:tableStyleId>
              </a:tblPr>
              <a:tblGrid>
                <a:gridCol w="2619585">
                  <a:extLst>
                    <a:ext uri="{9D8B030D-6E8A-4147-A177-3AD203B41FA5}">
                      <a16:colId xmlns:a16="http://schemas.microsoft.com/office/drawing/2014/main" val="20000"/>
                    </a:ext>
                  </a:extLst>
                </a:gridCol>
                <a:gridCol w="3284901">
                  <a:extLst>
                    <a:ext uri="{9D8B030D-6E8A-4147-A177-3AD203B41FA5}">
                      <a16:colId xmlns:a16="http://schemas.microsoft.com/office/drawing/2014/main" val="20001"/>
                    </a:ext>
                  </a:extLst>
                </a:gridCol>
              </a:tblGrid>
              <a:tr h="240066">
                <a:tc>
                  <a:txBody>
                    <a:bodyPr/>
                    <a:lstStyle/>
                    <a:p>
                      <a:r>
                        <a:rPr lang="en-IN" dirty="0">
                          <a:latin typeface="Times New Roman" pitchFamily="18" charset="0"/>
                          <a:cs typeface="Times New Roman" pitchFamily="18" charset="0"/>
                        </a:rPr>
                        <a:t>                   Name</a:t>
                      </a:r>
                      <a:endParaRPr lang="en-US" dirty="0">
                        <a:latin typeface="Times New Roman" pitchFamily="18" charset="0"/>
                        <a:cs typeface="Times New Roman" pitchFamily="18" charset="0"/>
                      </a:endParaRPr>
                    </a:p>
                  </a:txBody>
                  <a:tcPr/>
                </a:tc>
                <a:tc>
                  <a:txBody>
                    <a:bodyPr/>
                    <a:lstStyle/>
                    <a:p>
                      <a:r>
                        <a:rPr lang="en-IN" dirty="0">
                          <a:latin typeface="Times New Roman" pitchFamily="18" charset="0"/>
                          <a:cs typeface="Times New Roman" pitchFamily="18" charset="0"/>
                        </a:rPr>
                        <a:t>                 Roll No.</a:t>
                      </a:r>
                      <a:endParaRPr lang="en-US" dirty="0">
                        <a:latin typeface="Times New Roman" pitchFamily="18" charset="0"/>
                        <a:cs typeface="Times New Roman" pitchFamily="18" charset="0"/>
                      </a:endParaRPr>
                    </a:p>
                  </a:txBody>
                  <a:tcPr/>
                </a:tc>
                <a:extLst>
                  <a:ext uri="{0D108BD9-81ED-4DB2-BD59-A6C34878D82A}">
                    <a16:rowId xmlns:a16="http://schemas.microsoft.com/office/drawing/2014/main" val="10000"/>
                  </a:ext>
                </a:extLst>
              </a:tr>
              <a:tr h="240066">
                <a:tc>
                  <a:txBody>
                    <a:bodyPr/>
                    <a:lstStyle/>
                    <a:p>
                      <a:r>
                        <a:rPr lang="en-IN" dirty="0">
                          <a:latin typeface="Times New Roman" pitchFamily="18" charset="0"/>
                          <a:cs typeface="Times New Roman" pitchFamily="18" charset="0"/>
                        </a:rPr>
                        <a:t>           Prince </a:t>
                      </a:r>
                      <a:r>
                        <a:rPr lang="en-IN" dirty="0" err="1">
                          <a:latin typeface="Times New Roman" pitchFamily="18" charset="0"/>
                          <a:cs typeface="Times New Roman" pitchFamily="18" charset="0"/>
                        </a:rPr>
                        <a:t>kumar</a:t>
                      </a:r>
                      <a:endParaRPr lang="en-US" dirty="0">
                        <a:latin typeface="Times New Roman" pitchFamily="18" charset="0"/>
                        <a:cs typeface="Times New Roman" pitchFamily="18" charset="0"/>
                      </a:endParaRPr>
                    </a:p>
                  </a:txBody>
                  <a:tcPr/>
                </a:tc>
                <a:tc>
                  <a:txBody>
                    <a:bodyPr/>
                    <a:lstStyle/>
                    <a:p>
                      <a:r>
                        <a:rPr lang="en-IN" dirty="0"/>
                        <a:t>              2210992090</a:t>
                      </a:r>
                      <a:endParaRPr lang="en-US" dirty="0"/>
                    </a:p>
                  </a:txBody>
                  <a:tcPr/>
                </a:tc>
                <a:extLst>
                  <a:ext uri="{0D108BD9-81ED-4DB2-BD59-A6C34878D82A}">
                    <a16:rowId xmlns:a16="http://schemas.microsoft.com/office/drawing/2014/main" val="10001"/>
                  </a:ext>
                </a:extLst>
              </a:tr>
              <a:tr h="240066">
                <a:tc>
                  <a:txBody>
                    <a:bodyPr/>
                    <a:lstStyle/>
                    <a:p>
                      <a:r>
                        <a:rPr lang="en-IN" dirty="0">
                          <a:latin typeface="Times New Roman" pitchFamily="18" charset="0"/>
                          <a:cs typeface="Times New Roman" pitchFamily="18" charset="0"/>
                        </a:rPr>
                        <a:t>           Prince </a:t>
                      </a:r>
                      <a:r>
                        <a:rPr lang="en-IN" dirty="0" err="1">
                          <a:latin typeface="Times New Roman" pitchFamily="18" charset="0"/>
                          <a:cs typeface="Times New Roman" pitchFamily="18" charset="0"/>
                        </a:rPr>
                        <a:t>kumar</a:t>
                      </a:r>
                      <a:r>
                        <a:rPr lang="en-IN" dirty="0">
                          <a:latin typeface="Times New Roman" pitchFamily="18" charset="0"/>
                          <a:cs typeface="Times New Roman" pitchFamily="18" charset="0"/>
                        </a:rPr>
                        <a:t> singh</a:t>
                      </a:r>
                      <a:endParaRPr lang="en-US" dirty="0">
                        <a:latin typeface="Times New Roman" pitchFamily="18" charset="0"/>
                        <a:cs typeface="Times New Roman" pitchFamily="18" charset="0"/>
                      </a:endParaRPr>
                    </a:p>
                  </a:txBody>
                  <a:tcPr/>
                </a:tc>
                <a:tc>
                  <a:txBody>
                    <a:bodyPr/>
                    <a:lstStyle/>
                    <a:p>
                      <a:r>
                        <a:rPr lang="en-IN" dirty="0"/>
                        <a:t>              2210992091</a:t>
                      </a:r>
                      <a:endParaRPr lang="en-US" dirty="0"/>
                    </a:p>
                  </a:txBody>
                  <a:tcPr/>
                </a:tc>
                <a:extLst>
                  <a:ext uri="{0D108BD9-81ED-4DB2-BD59-A6C34878D82A}">
                    <a16:rowId xmlns:a16="http://schemas.microsoft.com/office/drawing/2014/main" val="10002"/>
                  </a:ext>
                </a:extLst>
              </a:tr>
              <a:tr h="240066">
                <a:tc>
                  <a:txBody>
                    <a:bodyPr/>
                    <a:lstStyle/>
                    <a:p>
                      <a:r>
                        <a:rPr lang="en-IN" dirty="0">
                          <a:latin typeface="Times New Roman" pitchFamily="18" charset="0"/>
                          <a:cs typeface="Times New Roman" pitchFamily="18" charset="0"/>
                        </a:rPr>
                        <a:t>           </a:t>
                      </a:r>
                    </a:p>
                  </a:txBody>
                  <a:tcPr/>
                </a:tc>
                <a:tc>
                  <a:txBody>
                    <a:bodyPr/>
                    <a:lstStyle/>
                    <a:p>
                      <a:endParaRPr lang="en-US" dirty="0"/>
                    </a:p>
                  </a:txBody>
                  <a:tcPr/>
                </a:tc>
                <a:extLst>
                  <a:ext uri="{0D108BD9-81ED-4DB2-BD59-A6C34878D82A}">
                    <a16:rowId xmlns:a16="http://schemas.microsoft.com/office/drawing/2014/main" val="10003"/>
                  </a:ext>
                </a:extLst>
              </a:tr>
              <a:tr h="240066">
                <a:tc>
                  <a:txBody>
                    <a:bodyPr/>
                    <a:lstStyle/>
                    <a:p>
                      <a:r>
                        <a:rPr lang="en-IN" dirty="0">
                          <a:latin typeface="Times New Roman" pitchFamily="18" charset="0"/>
                          <a:cs typeface="Times New Roman" pitchFamily="18" charset="0"/>
                        </a:rPr>
                        <a:t>   </a:t>
                      </a:r>
                      <a:endParaRPr lang="en-US" dirty="0">
                        <a:latin typeface="Times New Roman" pitchFamily="18" charset="0"/>
                        <a:cs typeface="Times New Roman" pitchFamily="18" charset="0"/>
                      </a:endParaRPr>
                    </a:p>
                  </a:txBody>
                  <a:tcPr/>
                </a:tc>
                <a:tc>
                  <a:txBody>
                    <a:bodyPr/>
                    <a:lstStyle/>
                    <a:p>
                      <a:r>
                        <a:rPr lang="en-IN" dirty="0"/>
                        <a:t>         </a:t>
                      </a:r>
                      <a:endParaRPr lang="en-US" dirty="0"/>
                    </a:p>
                  </a:txBody>
                  <a:tcPr/>
                </a:tc>
                <a:extLst>
                  <a:ext uri="{0D108BD9-81ED-4DB2-BD59-A6C34878D82A}">
                    <a16:rowId xmlns:a16="http://schemas.microsoft.com/office/drawing/2014/main" val="10004"/>
                  </a:ext>
                </a:extLst>
              </a:tr>
            </a:tbl>
          </a:graphicData>
        </a:graphic>
      </p:graphicFrame>
      <p:sp>
        <p:nvSpPr>
          <p:cNvPr id="11" name="TextBox 10"/>
          <p:cNvSpPr txBox="1"/>
          <p:nvPr/>
        </p:nvSpPr>
        <p:spPr>
          <a:xfrm>
            <a:off x="2214546" y="2071678"/>
            <a:ext cx="2961388" cy="923330"/>
          </a:xfrm>
          <a:prstGeom prst="rect">
            <a:avLst/>
          </a:prstGeom>
          <a:noFill/>
        </p:spPr>
        <p:txBody>
          <a:bodyPr wrap="none" rtlCol="0">
            <a:spAutoFit/>
          </a:bodyPr>
          <a:lstStyle/>
          <a:p>
            <a:r>
              <a:rPr lang="en-IN" b="1" dirty="0">
                <a:latin typeface="Times New Roman" pitchFamily="18" charset="0"/>
                <a:cs typeface="Times New Roman" pitchFamily="18" charset="0"/>
              </a:rPr>
              <a:t>                          </a:t>
            </a:r>
          </a:p>
          <a:p>
            <a:r>
              <a:rPr lang="en-IN" b="1" dirty="0">
                <a:latin typeface="Times New Roman" pitchFamily="18" charset="0"/>
                <a:cs typeface="Times New Roman" pitchFamily="18" charset="0"/>
              </a:rPr>
              <a:t>                       </a:t>
            </a:r>
          </a:p>
          <a:p>
            <a:r>
              <a:rPr lang="en-IN" b="1" dirty="0">
                <a:latin typeface="Times New Roman" pitchFamily="18" charset="0"/>
                <a:cs typeface="Times New Roman" pitchFamily="18" charset="0"/>
              </a:rPr>
              <a:t>                          </a:t>
            </a:r>
            <a:r>
              <a:rPr lang="en-IN" b="1" u="sng" dirty="0">
                <a:latin typeface="Times New Roman" pitchFamily="18" charset="0"/>
                <a:cs typeface="Times New Roman" pitchFamily="18" charset="0"/>
              </a:rPr>
              <a:t>Team Details</a:t>
            </a:r>
            <a:endParaRPr lang="en-US" b="1" u="sng" dirty="0">
              <a:latin typeface="Times New Roman" pitchFamily="18" charset="0"/>
              <a:cs typeface="Times New Roman" pitchFamily="18" charset="0"/>
            </a:endParaRPr>
          </a:p>
        </p:txBody>
      </p:sp>
      <p:sp>
        <p:nvSpPr>
          <p:cNvPr id="12" name="TextBox 11"/>
          <p:cNvSpPr txBox="1"/>
          <p:nvPr/>
        </p:nvSpPr>
        <p:spPr>
          <a:xfrm>
            <a:off x="2500298" y="5202808"/>
            <a:ext cx="4286280" cy="369332"/>
          </a:xfrm>
          <a:prstGeom prst="rect">
            <a:avLst/>
          </a:prstGeom>
          <a:noFill/>
        </p:spPr>
        <p:txBody>
          <a:bodyPr wrap="square" rtlCol="0">
            <a:spAutoFit/>
          </a:bodyPr>
          <a:lstStyle/>
          <a:p>
            <a:r>
              <a:rPr lang="en-IN" b="1" u="sng" dirty="0"/>
              <a:t>Mentor</a:t>
            </a:r>
            <a:r>
              <a:rPr lang="en-IN" b="1" dirty="0"/>
              <a:t>:   Amandeep </a:t>
            </a:r>
            <a:r>
              <a:rPr lang="en-IN" b="1" dirty="0" err="1"/>
              <a:t>kaur</a:t>
            </a:r>
            <a:endParaRPr lang="en-US" b="1" dirty="0"/>
          </a:p>
        </p:txBody>
      </p:sp>
    </p:spTree>
  </p:cSld>
  <p:clrMapOvr>
    <a:masterClrMapping/>
  </p:clrMapOvr>
  <p:transition advTm="4000">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7C7FCC-BAD3-8FE1-C590-172F22BD01AD}"/>
              </a:ext>
            </a:extLst>
          </p:cNvPr>
          <p:cNvPicPr>
            <a:picLocks noChangeAspect="1"/>
          </p:cNvPicPr>
          <p:nvPr/>
        </p:nvPicPr>
        <p:blipFill>
          <a:blip r:embed="rId2"/>
          <a:stretch>
            <a:fillRect/>
          </a:stretch>
        </p:blipFill>
        <p:spPr>
          <a:xfrm>
            <a:off x="0" y="924046"/>
            <a:ext cx="9144000" cy="5009907"/>
          </a:xfrm>
          <a:prstGeom prst="rect">
            <a:avLst/>
          </a:prstGeom>
        </p:spPr>
      </p:pic>
    </p:spTree>
  </p:cSld>
  <p:clrMapOvr>
    <a:masterClrMapping/>
  </p:clrMapOvr>
  <p:transition advTm="4000">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B31AB9D-5404-62F3-84CA-7FC026632182}"/>
              </a:ext>
            </a:extLst>
          </p:cNvPr>
          <p:cNvPicPr>
            <a:picLocks noChangeAspect="1"/>
          </p:cNvPicPr>
          <p:nvPr/>
        </p:nvPicPr>
        <p:blipFill>
          <a:blip r:embed="rId2"/>
          <a:stretch>
            <a:fillRect/>
          </a:stretch>
        </p:blipFill>
        <p:spPr>
          <a:xfrm>
            <a:off x="0" y="1124744"/>
            <a:ext cx="9144000" cy="5430033"/>
          </a:xfrm>
          <a:prstGeom prst="rect">
            <a:avLst/>
          </a:prstGeom>
        </p:spPr>
      </p:pic>
    </p:spTree>
  </p:cSld>
  <p:clrMapOvr>
    <a:masterClrMapping/>
  </p:clrMapOvr>
  <p:transition advTm="4000">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000108"/>
            <a:ext cx="2928958" cy="369332"/>
          </a:xfrm>
          <a:prstGeom prst="rect">
            <a:avLst/>
          </a:prstGeom>
          <a:noFill/>
        </p:spPr>
        <p:txBody>
          <a:bodyPr wrap="square" rtlCol="0">
            <a:spAutoFit/>
          </a:bodyPr>
          <a:lstStyle/>
          <a:p>
            <a:r>
              <a:rPr lang="en-IN" b="1" u="sng" dirty="0"/>
              <a:t>HTML Code</a:t>
            </a:r>
            <a:r>
              <a:rPr lang="en-IN" b="1" dirty="0"/>
              <a:t>  :</a:t>
            </a:r>
            <a:endParaRPr lang="en-US" b="1" u="sng" dirty="0"/>
          </a:p>
        </p:txBody>
      </p:sp>
      <p:pic>
        <p:nvPicPr>
          <p:cNvPr id="5" name="Picture 4">
            <a:extLst>
              <a:ext uri="{FF2B5EF4-FFF2-40B4-BE49-F238E27FC236}">
                <a16:creationId xmlns:a16="http://schemas.microsoft.com/office/drawing/2014/main" id="{EF4475F0-305E-51DE-FA3A-AD09B42AFE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28800"/>
            <a:ext cx="9144000" cy="5040560"/>
          </a:xfrm>
          <a:prstGeom prst="rect">
            <a:avLst/>
          </a:prstGeom>
        </p:spPr>
      </p:pic>
    </p:spTree>
  </p:cSld>
  <p:clrMapOvr>
    <a:masterClrMapping/>
  </p:clrMapOvr>
  <p:transition advTm="4000">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4E910A-DAF6-B0A7-152C-D145F9C18B74}"/>
              </a:ext>
            </a:extLst>
          </p:cNvPr>
          <p:cNvPicPr>
            <a:picLocks noChangeAspect="1"/>
          </p:cNvPicPr>
          <p:nvPr/>
        </p:nvPicPr>
        <p:blipFill>
          <a:blip r:embed="rId2"/>
          <a:stretch>
            <a:fillRect/>
          </a:stretch>
        </p:blipFill>
        <p:spPr>
          <a:xfrm>
            <a:off x="3043" y="900473"/>
            <a:ext cx="9144000" cy="5984911"/>
          </a:xfrm>
          <a:prstGeom prst="rect">
            <a:avLst/>
          </a:prstGeom>
        </p:spPr>
      </p:pic>
    </p:spTree>
  </p:cSld>
  <p:clrMapOvr>
    <a:masterClrMapping/>
  </p:clrMapOvr>
  <p:transition advTm="4000">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600E93C-A8CF-1297-F5A7-B13D2F409D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36828"/>
            <a:ext cx="9144000" cy="5921172"/>
          </a:xfrm>
          <a:prstGeom prst="rect">
            <a:avLst/>
          </a:prstGeom>
        </p:spPr>
      </p:pic>
    </p:spTree>
  </p:cSld>
  <p:clrMapOvr>
    <a:masterClrMapping/>
  </p:clrMapOvr>
  <p:transition advTm="4000">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F36E30-89F0-D731-EFC6-D8A4A4BFCE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36712"/>
            <a:ext cx="9144000" cy="6021288"/>
          </a:xfrm>
          <a:prstGeom prst="rect">
            <a:avLst/>
          </a:prstGeom>
        </p:spPr>
      </p:pic>
    </p:spTree>
  </p:cSld>
  <p:clrMapOvr>
    <a:masterClrMapping/>
  </p:clrMapOvr>
  <p:transition advTm="4000">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071546"/>
            <a:ext cx="4071966" cy="369332"/>
          </a:xfrm>
          <a:prstGeom prst="rect">
            <a:avLst/>
          </a:prstGeom>
          <a:noFill/>
        </p:spPr>
        <p:txBody>
          <a:bodyPr wrap="square" rtlCol="0">
            <a:spAutoFit/>
          </a:bodyPr>
          <a:lstStyle/>
          <a:p>
            <a:r>
              <a:rPr lang="en-IN" b="1" u="sng" dirty="0"/>
              <a:t>CSS Code</a:t>
            </a:r>
            <a:r>
              <a:rPr lang="en-IN" b="1" dirty="0"/>
              <a:t> :</a:t>
            </a:r>
            <a:endParaRPr lang="en-US" b="1" u="sng" dirty="0"/>
          </a:p>
        </p:txBody>
      </p:sp>
      <p:pic>
        <p:nvPicPr>
          <p:cNvPr id="5" name="Picture 4">
            <a:extLst>
              <a:ext uri="{FF2B5EF4-FFF2-40B4-BE49-F238E27FC236}">
                <a16:creationId xmlns:a16="http://schemas.microsoft.com/office/drawing/2014/main" id="{EB6F4ED7-1A43-179A-FEFC-FC34CE71059D}"/>
              </a:ext>
            </a:extLst>
          </p:cNvPr>
          <p:cNvPicPr>
            <a:picLocks noChangeAspect="1"/>
          </p:cNvPicPr>
          <p:nvPr/>
        </p:nvPicPr>
        <p:blipFill>
          <a:blip r:embed="rId2"/>
          <a:stretch>
            <a:fillRect/>
          </a:stretch>
        </p:blipFill>
        <p:spPr>
          <a:xfrm>
            <a:off x="0" y="1440878"/>
            <a:ext cx="9144000" cy="5300490"/>
          </a:xfrm>
          <a:prstGeom prst="rect">
            <a:avLst/>
          </a:prstGeom>
        </p:spPr>
      </p:pic>
    </p:spTree>
  </p:cSld>
  <p:clrMapOvr>
    <a:masterClrMapping/>
  </p:clrMapOvr>
  <p:transition advTm="4000">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E5A8250-9F2A-B46C-B40C-4FB3C0D1370D}"/>
              </a:ext>
            </a:extLst>
          </p:cNvPr>
          <p:cNvPicPr>
            <a:picLocks noChangeAspect="1"/>
          </p:cNvPicPr>
          <p:nvPr/>
        </p:nvPicPr>
        <p:blipFill>
          <a:blip r:embed="rId2"/>
          <a:stretch>
            <a:fillRect/>
          </a:stretch>
        </p:blipFill>
        <p:spPr>
          <a:xfrm>
            <a:off x="0" y="1052736"/>
            <a:ext cx="9144000" cy="5556133"/>
          </a:xfrm>
          <a:prstGeom prst="rect">
            <a:avLst/>
          </a:prstGeom>
        </p:spPr>
      </p:pic>
    </p:spTree>
  </p:cSld>
  <p:clrMapOvr>
    <a:masterClrMapping/>
  </p:clrMapOvr>
  <p:transition advTm="4000">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E23D1C-1CE7-9A48-6714-7959A9DAD398}"/>
              </a:ext>
            </a:extLst>
          </p:cNvPr>
          <p:cNvPicPr>
            <a:picLocks noChangeAspect="1"/>
          </p:cNvPicPr>
          <p:nvPr/>
        </p:nvPicPr>
        <p:blipFill>
          <a:blip r:embed="rId2"/>
          <a:stretch>
            <a:fillRect/>
          </a:stretch>
        </p:blipFill>
        <p:spPr>
          <a:xfrm>
            <a:off x="-4057" y="910086"/>
            <a:ext cx="9144000" cy="5927630"/>
          </a:xfrm>
          <a:prstGeom prst="rect">
            <a:avLst/>
          </a:prstGeom>
        </p:spPr>
      </p:pic>
    </p:spTree>
  </p:cSld>
  <p:clrMapOvr>
    <a:masterClrMapping/>
  </p:clrMapOvr>
  <p:transition advTm="4000">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1F22221-DD5F-1E17-D364-012EA556B8FA}"/>
              </a:ext>
            </a:extLst>
          </p:cNvPr>
          <p:cNvPicPr>
            <a:picLocks noChangeAspect="1"/>
          </p:cNvPicPr>
          <p:nvPr/>
        </p:nvPicPr>
        <p:blipFill>
          <a:blip r:embed="rId2"/>
          <a:stretch>
            <a:fillRect/>
          </a:stretch>
        </p:blipFill>
        <p:spPr>
          <a:xfrm>
            <a:off x="0" y="980728"/>
            <a:ext cx="9144000" cy="6275226"/>
          </a:xfrm>
          <a:prstGeom prst="rect">
            <a:avLst/>
          </a:prstGeom>
        </p:spPr>
      </p:pic>
    </p:spTree>
  </p:cSld>
  <p:clrMapOvr>
    <a:masterClrMapping/>
  </p:clrMapOvr>
  <p:transition advTm="4000">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4282" y="214290"/>
            <a:ext cx="5400600" cy="523220"/>
          </a:xfrm>
          <a:prstGeom prst="rect">
            <a:avLst/>
          </a:prstGeom>
          <a:noFill/>
        </p:spPr>
        <p:txBody>
          <a:bodyPr wrap="square" rtlCol="0">
            <a:spAutoFit/>
          </a:bodyPr>
          <a:lstStyle/>
          <a:p>
            <a:r>
              <a:rPr lang="en-US" sz="2800" b="1" u="sng" dirty="0">
                <a:latin typeface="Times New Roman" pitchFamily="18" charset="0"/>
                <a:cs typeface="Times New Roman" pitchFamily="18" charset="0"/>
              </a:rPr>
              <a:t>Table of Contents</a:t>
            </a:r>
          </a:p>
        </p:txBody>
      </p:sp>
      <p:sp>
        <p:nvSpPr>
          <p:cNvPr id="3" name="TextBox 2"/>
          <p:cNvSpPr txBox="1"/>
          <p:nvPr/>
        </p:nvSpPr>
        <p:spPr>
          <a:xfrm>
            <a:off x="323528" y="980728"/>
            <a:ext cx="6912768" cy="3170099"/>
          </a:xfrm>
          <a:prstGeom prst="rect">
            <a:avLst/>
          </a:prstGeom>
          <a:noFill/>
        </p:spPr>
        <p:txBody>
          <a:bodyPr wrap="square" rtlCol="0">
            <a:spAutoFit/>
          </a:bodyPr>
          <a:lstStyle/>
          <a:p>
            <a:pPr>
              <a:buFont typeface="Arial" pitchFamily="34" charset="0"/>
              <a:buChar char="•"/>
            </a:pPr>
            <a:r>
              <a:rPr lang="en-US" dirty="0">
                <a:latin typeface="Times New Roman" pitchFamily="18" charset="0"/>
                <a:cs typeface="Times New Roman" pitchFamily="18" charset="0"/>
              </a:rPr>
              <a:t> Introduction</a:t>
            </a:r>
          </a:p>
          <a:p>
            <a:pPr>
              <a:buFont typeface="Arial" pitchFamily="34" charset="0"/>
              <a:buChar char="•"/>
            </a:pPr>
            <a:r>
              <a:rPr lang="en-US" dirty="0">
                <a:latin typeface="Times New Roman" pitchFamily="18" charset="0"/>
                <a:cs typeface="Times New Roman" pitchFamily="18" charset="0"/>
              </a:rPr>
              <a:t> Problem Statement</a:t>
            </a:r>
          </a:p>
          <a:p>
            <a:pPr>
              <a:buFont typeface="Arial" pitchFamily="34" charset="0"/>
              <a:buChar char="•"/>
            </a:pPr>
            <a:r>
              <a:rPr lang="en-US" dirty="0">
                <a:latin typeface="Times New Roman" pitchFamily="18" charset="0"/>
                <a:cs typeface="Times New Roman" pitchFamily="18" charset="0"/>
              </a:rPr>
              <a:t> Technical Details</a:t>
            </a:r>
          </a:p>
          <a:p>
            <a:pPr>
              <a:buFont typeface="Arial" pitchFamily="34" charset="0"/>
              <a:buChar char="•"/>
            </a:pPr>
            <a:r>
              <a:rPr lang="en-US" dirty="0">
                <a:latin typeface="Times New Roman" pitchFamily="18" charset="0"/>
                <a:cs typeface="Times New Roman" pitchFamily="18" charset="0"/>
              </a:rPr>
              <a:t> Key Features </a:t>
            </a:r>
          </a:p>
          <a:p>
            <a:pPr>
              <a:buFont typeface="Arial" pitchFamily="34" charset="0"/>
              <a:buChar char="•"/>
            </a:pPr>
            <a:r>
              <a:rPr lang="en-US" dirty="0">
                <a:latin typeface="Times New Roman" pitchFamily="18" charset="0"/>
                <a:cs typeface="Times New Roman" pitchFamily="18" charset="0"/>
              </a:rPr>
              <a:t> Project Highlights</a:t>
            </a:r>
          </a:p>
          <a:p>
            <a:pPr>
              <a:buFont typeface="Arial" pitchFamily="34" charset="0"/>
              <a:buChar char="•"/>
            </a:pPr>
            <a:r>
              <a:rPr lang="en-US" dirty="0">
                <a:latin typeface="Times New Roman" pitchFamily="18" charset="0"/>
                <a:cs typeface="Times New Roman" pitchFamily="18" charset="0"/>
              </a:rPr>
              <a:t> Bonus Feature(optional)</a:t>
            </a:r>
          </a:p>
          <a:p>
            <a:pPr>
              <a:buFont typeface="Arial" pitchFamily="34" charset="0"/>
              <a:buChar char="•"/>
            </a:pPr>
            <a:r>
              <a:rPr lang="en-US" dirty="0">
                <a:latin typeface="Times New Roman" pitchFamily="18" charset="0"/>
                <a:cs typeface="Times New Roman" pitchFamily="18" charset="0"/>
              </a:rPr>
              <a:t> Conclusion</a:t>
            </a:r>
          </a:p>
          <a:p>
            <a:pPr>
              <a:buFont typeface="Arial" pitchFamily="34" charset="0"/>
              <a:buChar char="•"/>
            </a:pPr>
            <a:r>
              <a:rPr lang="en-US" dirty="0">
                <a:latin typeface="Times New Roman" pitchFamily="18" charset="0"/>
                <a:cs typeface="Times New Roman" pitchFamily="18" charset="0"/>
              </a:rPr>
              <a:t> References/Links used</a:t>
            </a:r>
          </a:p>
          <a:p>
            <a:pPr>
              <a:buFont typeface="Arial" pitchFamily="34" charset="0"/>
              <a:buChar char="•"/>
            </a:pPr>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p:transition advTm="4000">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E1F494A-FCF6-F711-7308-3B2417B0D962}"/>
              </a:ext>
            </a:extLst>
          </p:cNvPr>
          <p:cNvPicPr>
            <a:picLocks noChangeAspect="1"/>
          </p:cNvPicPr>
          <p:nvPr/>
        </p:nvPicPr>
        <p:blipFill>
          <a:blip r:embed="rId2"/>
          <a:stretch>
            <a:fillRect/>
          </a:stretch>
        </p:blipFill>
        <p:spPr>
          <a:xfrm>
            <a:off x="0" y="908720"/>
            <a:ext cx="9144000" cy="5760640"/>
          </a:xfrm>
          <a:prstGeom prst="rect">
            <a:avLst/>
          </a:prstGeom>
        </p:spPr>
      </p:pic>
    </p:spTree>
  </p:cSld>
  <p:clrMapOvr>
    <a:masterClrMapping/>
  </p:clrMapOvr>
  <p:transition advTm="4000">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1DC9164-23A9-CA4D-F296-A1B55BE1DCFC}"/>
              </a:ext>
            </a:extLst>
          </p:cNvPr>
          <p:cNvPicPr>
            <a:picLocks noChangeAspect="1"/>
          </p:cNvPicPr>
          <p:nvPr/>
        </p:nvPicPr>
        <p:blipFill>
          <a:blip r:embed="rId2"/>
          <a:stretch>
            <a:fillRect/>
          </a:stretch>
        </p:blipFill>
        <p:spPr>
          <a:xfrm>
            <a:off x="0" y="953343"/>
            <a:ext cx="9144000" cy="5904657"/>
          </a:xfrm>
          <a:prstGeom prst="rect">
            <a:avLst/>
          </a:prstGeom>
        </p:spPr>
      </p:pic>
    </p:spTree>
  </p:cSld>
  <p:clrMapOvr>
    <a:masterClrMapping/>
  </p:clrMapOvr>
  <p:transition advTm="4000">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2844" y="285728"/>
            <a:ext cx="5400600" cy="523220"/>
          </a:xfrm>
          <a:prstGeom prst="rect">
            <a:avLst/>
          </a:prstGeom>
          <a:noFill/>
        </p:spPr>
        <p:txBody>
          <a:bodyPr wrap="square" rtlCol="0">
            <a:spAutoFit/>
          </a:bodyPr>
          <a:lstStyle/>
          <a:p>
            <a:r>
              <a:rPr lang="en-US" sz="2800" b="1" u="sng" dirty="0">
                <a:latin typeface="Times New Roman" pitchFamily="18" charset="0"/>
                <a:cs typeface="Times New Roman" pitchFamily="18" charset="0"/>
              </a:rPr>
              <a:t>Conclusion</a:t>
            </a:r>
          </a:p>
        </p:txBody>
      </p:sp>
      <p:sp>
        <p:nvSpPr>
          <p:cNvPr id="5" name="TextBox 4">
            <a:extLst>
              <a:ext uri="{FF2B5EF4-FFF2-40B4-BE49-F238E27FC236}">
                <a16:creationId xmlns:a16="http://schemas.microsoft.com/office/drawing/2014/main" id="{316AFEA8-B80B-750B-7A50-8D33D3BF8D6C}"/>
              </a:ext>
            </a:extLst>
          </p:cNvPr>
          <p:cNvSpPr txBox="1"/>
          <p:nvPr/>
        </p:nvSpPr>
        <p:spPr>
          <a:xfrm>
            <a:off x="142844" y="1052736"/>
            <a:ext cx="8821644" cy="5016758"/>
          </a:xfrm>
          <a:prstGeom prst="rect">
            <a:avLst/>
          </a:prstGeom>
          <a:noFill/>
        </p:spPr>
        <p:txBody>
          <a:bodyPr wrap="square">
            <a:spAutoFit/>
          </a:bodyPr>
          <a:lstStyle/>
          <a:p>
            <a:pPr marL="342900" indent="-342900" algn="l">
              <a:buFont typeface="Wingdings" panose="05000000000000000000" pitchFamily="2" charset="2"/>
              <a:buChar char="Ø"/>
            </a:pPr>
            <a:r>
              <a:rPr lang="en-US" sz="2000" b="0" i="0" dirty="0">
                <a:effectLst/>
                <a:latin typeface="Söhne"/>
              </a:rPr>
              <a:t>In conclusion, creating a tribute page to the late Dr. APJ Abdul Kalam using HTML and CSS was a rewarding and challenging experience. Throughout this project, I learned the importance of incorporating engaging content, while ensuring that the page was functional and accessible across different devices and platforms. I also gained valuable technical skills in HTML and CSS, which will be useful in future projects.</a:t>
            </a:r>
          </a:p>
          <a:p>
            <a:pPr marL="342900" indent="-342900" algn="l">
              <a:buFont typeface="Wingdings" panose="05000000000000000000" pitchFamily="2" charset="2"/>
              <a:buChar char="Ø"/>
            </a:pPr>
            <a:r>
              <a:rPr lang="en-US" sz="2000" b="0" i="0" dirty="0">
                <a:effectLst/>
                <a:latin typeface="Söhne"/>
              </a:rPr>
              <a:t>By researching and compiling information about Dr. Kalam's life and achievements, I was able to gain a deeper understanding of his contributions to science, education, and public service. Through the design elements of the tribute page, including images and colors, I aimed to convey a sense of respect and admiration for his legacy.</a:t>
            </a:r>
          </a:p>
          <a:p>
            <a:pPr marL="342900" indent="-342900" algn="l">
              <a:buFont typeface="Wingdings" panose="05000000000000000000" pitchFamily="2" charset="2"/>
              <a:buChar char="Ø"/>
            </a:pPr>
            <a:r>
              <a:rPr lang="en-US" sz="2000" b="0" i="0" dirty="0">
                <a:effectLst/>
                <a:latin typeface="Söhne"/>
              </a:rPr>
              <a:t>Overall, this project was a meaningful way to honor the memory of a remarkable individual, and to showcase the power of technology in sharing his inspiring story with a wider audience. I hope that this tribute page will serve as a fitting tribute to Dr. APJ Abdul Kalam and inspire others to learn more about his remarkable life and work.</a:t>
            </a:r>
          </a:p>
        </p:txBody>
      </p:sp>
    </p:spTree>
  </p:cSld>
  <p:clrMapOvr>
    <a:masterClrMapping/>
  </p:clrMapOvr>
  <p:transition advTm="4000">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5720" y="285728"/>
            <a:ext cx="5400600" cy="523220"/>
          </a:xfrm>
          <a:prstGeom prst="rect">
            <a:avLst/>
          </a:prstGeom>
          <a:noFill/>
        </p:spPr>
        <p:txBody>
          <a:bodyPr wrap="square" rtlCol="0">
            <a:spAutoFit/>
          </a:bodyPr>
          <a:lstStyle/>
          <a:p>
            <a:r>
              <a:rPr lang="en-US" sz="2800" b="1" u="sng" dirty="0">
                <a:latin typeface="Times New Roman" pitchFamily="18" charset="0"/>
                <a:cs typeface="Times New Roman" pitchFamily="18" charset="0"/>
              </a:rPr>
              <a:t>References/Links used</a:t>
            </a:r>
          </a:p>
        </p:txBody>
      </p:sp>
      <p:graphicFrame>
        <p:nvGraphicFramePr>
          <p:cNvPr id="5" name="Table 4"/>
          <p:cNvGraphicFramePr>
            <a:graphicFrameLocks noGrp="1"/>
          </p:cNvGraphicFramePr>
          <p:nvPr>
            <p:extLst>
              <p:ext uri="{D42A27DB-BD31-4B8C-83A1-F6EECF244321}">
                <p14:modId xmlns:p14="http://schemas.microsoft.com/office/powerpoint/2010/main" val="3066356937"/>
              </p:ext>
            </p:extLst>
          </p:nvPr>
        </p:nvGraphicFramePr>
        <p:xfrm>
          <a:off x="500034" y="994432"/>
          <a:ext cx="8048660" cy="5577840"/>
        </p:xfrm>
        <a:graphic>
          <a:graphicData uri="http://schemas.openxmlformats.org/drawingml/2006/table">
            <a:tbl>
              <a:tblPr firstRow="1" bandRow="1">
                <a:tableStyleId>{5C22544A-7EE6-4342-B048-85BDC9FD1C3A}</a:tableStyleId>
              </a:tblPr>
              <a:tblGrid>
                <a:gridCol w="4024330">
                  <a:extLst>
                    <a:ext uri="{9D8B030D-6E8A-4147-A177-3AD203B41FA5}">
                      <a16:colId xmlns:a16="http://schemas.microsoft.com/office/drawing/2014/main" val="20000"/>
                    </a:ext>
                  </a:extLst>
                </a:gridCol>
                <a:gridCol w="4024330">
                  <a:extLst>
                    <a:ext uri="{9D8B030D-6E8A-4147-A177-3AD203B41FA5}">
                      <a16:colId xmlns:a16="http://schemas.microsoft.com/office/drawing/2014/main" val="20001"/>
                    </a:ext>
                  </a:extLst>
                </a:gridCol>
              </a:tblGrid>
              <a:tr h="616859">
                <a:tc>
                  <a:txBody>
                    <a:bodyPr/>
                    <a:lstStyle/>
                    <a:p>
                      <a:r>
                        <a:rPr lang="en-IN" dirty="0">
                          <a:latin typeface="Times New Roman" pitchFamily="18" charset="0"/>
                          <a:cs typeface="Times New Roman" pitchFamily="18" charset="0"/>
                        </a:rPr>
                        <a:t>             </a:t>
                      </a:r>
                    </a:p>
                    <a:p>
                      <a:pPr lvl="0" algn="l"/>
                      <a:r>
                        <a:rPr lang="en-IN" baseline="0" dirty="0">
                          <a:latin typeface="Times New Roman" pitchFamily="18" charset="0"/>
                          <a:cs typeface="Times New Roman" pitchFamily="18" charset="0"/>
                        </a:rPr>
                        <a:t>              </a:t>
                      </a:r>
                      <a:r>
                        <a:rPr lang="en-IN" dirty="0">
                          <a:latin typeface="Times New Roman" pitchFamily="18" charset="0"/>
                          <a:cs typeface="Times New Roman" pitchFamily="18" charset="0"/>
                        </a:rPr>
                        <a:t> Website/Article</a:t>
                      </a:r>
                      <a:r>
                        <a:rPr lang="en-IN" baseline="0" dirty="0">
                          <a:latin typeface="Times New Roman" pitchFamily="18" charset="0"/>
                          <a:cs typeface="Times New Roman" pitchFamily="18" charset="0"/>
                        </a:rPr>
                        <a:t> Name</a:t>
                      </a:r>
                      <a:endParaRPr lang="en-US" dirty="0">
                        <a:latin typeface="Times New Roman" pitchFamily="18" charset="0"/>
                        <a:cs typeface="Times New Roman" pitchFamily="18" charset="0"/>
                      </a:endParaRPr>
                    </a:p>
                  </a:txBody>
                  <a:tcPr/>
                </a:tc>
                <a:tc>
                  <a:txBody>
                    <a:bodyPr/>
                    <a:lstStyle/>
                    <a:p>
                      <a:r>
                        <a:rPr lang="en-IN" dirty="0">
                          <a:latin typeface="Times New Roman" pitchFamily="18" charset="0"/>
                          <a:cs typeface="Times New Roman" pitchFamily="18" charset="0"/>
                        </a:rPr>
                        <a:t>                         </a:t>
                      </a:r>
                    </a:p>
                    <a:p>
                      <a:r>
                        <a:rPr lang="en-IN" dirty="0">
                          <a:latin typeface="Times New Roman" pitchFamily="18" charset="0"/>
                          <a:cs typeface="Times New Roman" pitchFamily="18" charset="0"/>
                        </a:rPr>
                        <a:t>                               Link</a:t>
                      </a:r>
                      <a:endParaRPr lang="en-US" dirty="0">
                        <a:latin typeface="Times New Roman" pitchFamily="18" charset="0"/>
                        <a:cs typeface="Times New Roman" pitchFamily="18" charset="0"/>
                      </a:endParaRPr>
                    </a:p>
                  </a:txBody>
                  <a:tcPr/>
                </a:tc>
                <a:extLst>
                  <a:ext uri="{0D108BD9-81ED-4DB2-BD59-A6C34878D82A}">
                    <a16:rowId xmlns:a16="http://schemas.microsoft.com/office/drawing/2014/main" val="10000"/>
                  </a:ext>
                </a:extLst>
              </a:tr>
              <a:tr h="616859">
                <a:tc>
                  <a:txBody>
                    <a:bodyPr/>
                    <a:lstStyle/>
                    <a:p>
                      <a:endParaRPr lang="en-IN" dirty="0">
                        <a:latin typeface="Times New Roman" pitchFamily="18" charset="0"/>
                        <a:cs typeface="Times New Roman" pitchFamily="18" charset="0"/>
                      </a:endParaRPr>
                    </a:p>
                    <a:p>
                      <a:r>
                        <a:rPr lang="en-IN" dirty="0">
                          <a:latin typeface="Times New Roman" pitchFamily="18" charset="0"/>
                          <a:cs typeface="Times New Roman" pitchFamily="18" charset="0"/>
                        </a:rPr>
                        <a:t>Product</a:t>
                      </a:r>
                      <a:r>
                        <a:rPr lang="en-IN" baseline="0" dirty="0">
                          <a:latin typeface="Times New Roman" pitchFamily="18" charset="0"/>
                          <a:cs typeface="Times New Roman" pitchFamily="18" charset="0"/>
                        </a:rPr>
                        <a:t> pages on shopify</a:t>
                      </a:r>
                      <a:endParaRPr lang="en-US" dirty="0">
                        <a:latin typeface="Times New Roman" pitchFamily="18" charset="0"/>
                        <a:cs typeface="Times New Roman" pitchFamily="18" charset="0"/>
                      </a:endParaRPr>
                    </a:p>
                  </a:txBody>
                  <a:tcPr/>
                </a:tc>
                <a:tc>
                  <a:txBody>
                    <a:bodyPr/>
                    <a:lstStyle/>
                    <a:p>
                      <a:endParaRPr lang="en-US" sz="1800" b="0" i="0" u="sng" kern="1200" dirty="0">
                        <a:solidFill>
                          <a:schemeClr val="dk1"/>
                        </a:solidFill>
                        <a:latin typeface="Times New Roman" pitchFamily="18" charset="0"/>
                        <a:ea typeface="+mn-ea"/>
                        <a:cs typeface="Times New Roman" pitchFamily="18" charset="0"/>
                        <a:hlinkClick r:id="rId2"/>
                      </a:endParaRPr>
                    </a:p>
                    <a:p>
                      <a:r>
                        <a:rPr lang="en-US" sz="1800" b="0" i="0" u="sng" kern="1200" dirty="0">
                          <a:solidFill>
                            <a:schemeClr val="dk1"/>
                          </a:solidFill>
                          <a:latin typeface="Times New Roman" pitchFamily="18" charset="0"/>
                          <a:ea typeface="+mn-ea"/>
                          <a:cs typeface="Times New Roman" pitchFamily="18" charset="0"/>
                          <a:hlinkClick r:id="rId2"/>
                        </a:rPr>
                        <a:t>https://www.shopify.com/examples/product-pages</a:t>
                      </a:r>
                      <a:endParaRPr lang="en-US" dirty="0">
                        <a:latin typeface="Times New Roman" pitchFamily="18" charset="0"/>
                        <a:cs typeface="Times New Roman" pitchFamily="18" charset="0"/>
                      </a:endParaRPr>
                    </a:p>
                  </a:txBody>
                  <a:tcPr/>
                </a:tc>
                <a:extLst>
                  <a:ext uri="{0D108BD9-81ED-4DB2-BD59-A6C34878D82A}">
                    <a16:rowId xmlns:a16="http://schemas.microsoft.com/office/drawing/2014/main" val="10001"/>
                  </a:ext>
                </a:extLst>
              </a:tr>
              <a:tr h="616859">
                <a:tc>
                  <a:txBody>
                    <a:bodyPr/>
                    <a:lstStyle/>
                    <a:p>
                      <a:endParaRPr lang="en-IN" dirty="0">
                        <a:latin typeface="Times New Roman" pitchFamily="18" charset="0"/>
                        <a:cs typeface="Times New Roman" pitchFamily="18" charset="0"/>
                      </a:endParaRPr>
                    </a:p>
                    <a:p>
                      <a:r>
                        <a:rPr lang="en-IN" dirty="0">
                          <a:latin typeface="Times New Roman" pitchFamily="18" charset="0"/>
                          <a:cs typeface="Times New Roman" pitchFamily="18" charset="0"/>
                        </a:rPr>
                        <a:t> </a:t>
                      </a:r>
                      <a:r>
                        <a:rPr lang="en-IN" baseline="0" dirty="0">
                          <a:latin typeface="Times New Roman" pitchFamily="18" charset="0"/>
                          <a:cs typeface="Times New Roman" pitchFamily="18" charset="0"/>
                        </a:rPr>
                        <a:t>web page examples</a:t>
                      </a:r>
                    </a:p>
                    <a:p>
                      <a:endParaRPr lang="en-US" dirty="0">
                        <a:latin typeface="Times New Roman" pitchFamily="18" charset="0"/>
                        <a:cs typeface="Times New Roman" pitchFamily="18" charset="0"/>
                      </a:endParaRPr>
                    </a:p>
                  </a:txBody>
                  <a:tcPr/>
                </a:tc>
                <a:tc>
                  <a:txBody>
                    <a:bodyPr/>
                    <a:lstStyle/>
                    <a:p>
                      <a:endParaRPr lang="en-US" sz="1800" b="0" i="0" u="sng" kern="1200" dirty="0">
                        <a:solidFill>
                          <a:schemeClr val="dk1"/>
                        </a:solidFill>
                        <a:latin typeface="Times New Roman" pitchFamily="18" charset="0"/>
                        <a:ea typeface="+mn-ea"/>
                        <a:cs typeface="Times New Roman" pitchFamily="18" charset="0"/>
                        <a:hlinkClick r:id="rId3"/>
                      </a:endParaRPr>
                    </a:p>
                    <a:p>
                      <a:r>
                        <a:rPr lang="en-US" sz="1800" b="0" i="0" u="sng" kern="1200" dirty="0">
                          <a:solidFill>
                            <a:schemeClr val="dk1"/>
                          </a:solidFill>
                          <a:latin typeface="Times New Roman" pitchFamily="18" charset="0"/>
                          <a:ea typeface="+mn-ea"/>
                          <a:cs typeface="Times New Roman" pitchFamily="18" charset="0"/>
                          <a:hlinkClick r:id="rId3"/>
                        </a:rPr>
                        <a:t>https://unbounce.com/landing-page-examples/</a:t>
                      </a:r>
                      <a:endParaRPr lang="en-US" dirty="0">
                        <a:latin typeface="Times New Roman" pitchFamily="18" charset="0"/>
                        <a:cs typeface="Times New Roman" pitchFamily="18" charset="0"/>
                      </a:endParaRPr>
                    </a:p>
                  </a:txBody>
                  <a:tcPr/>
                </a:tc>
                <a:extLst>
                  <a:ext uri="{0D108BD9-81ED-4DB2-BD59-A6C34878D82A}">
                    <a16:rowId xmlns:a16="http://schemas.microsoft.com/office/drawing/2014/main" val="10002"/>
                  </a:ext>
                </a:extLst>
              </a:tr>
              <a:tr h="616859">
                <a:tc>
                  <a:txBody>
                    <a:bodyPr/>
                    <a:lstStyle/>
                    <a:p>
                      <a:endParaRPr lang="en-IN" dirty="0">
                        <a:latin typeface="Times New Roman" pitchFamily="18" charset="0"/>
                        <a:cs typeface="Times New Roman" pitchFamily="18" charset="0"/>
                      </a:endParaRPr>
                    </a:p>
                    <a:p>
                      <a:r>
                        <a:rPr lang="en-IN" dirty="0">
                          <a:latin typeface="Times New Roman" pitchFamily="18" charset="0"/>
                          <a:cs typeface="Times New Roman" pitchFamily="18" charset="0"/>
                        </a:rPr>
                        <a:t>Tribute  Page examples</a:t>
                      </a:r>
                      <a:endParaRPr lang="en-US" dirty="0">
                        <a:latin typeface="Times New Roman" pitchFamily="18" charset="0"/>
                        <a:cs typeface="Times New Roman" pitchFamily="18" charset="0"/>
                      </a:endParaRPr>
                    </a:p>
                  </a:txBody>
                  <a:tcPr/>
                </a:tc>
                <a:tc>
                  <a:txBody>
                    <a:bodyPr/>
                    <a:lstStyle/>
                    <a:p>
                      <a:endParaRPr lang="en-US" sz="1800" b="0" i="0" u="sng" kern="1200" dirty="0">
                        <a:solidFill>
                          <a:schemeClr val="dk1"/>
                        </a:solidFill>
                        <a:latin typeface="Times New Roman" pitchFamily="18" charset="0"/>
                        <a:ea typeface="+mn-ea"/>
                        <a:cs typeface="Times New Roman" pitchFamily="18" charset="0"/>
                        <a:hlinkClick r:id="rId4"/>
                      </a:endParaRPr>
                    </a:p>
                    <a:p>
                      <a:r>
                        <a:rPr lang="en-US" sz="1800" b="0" i="0" u="sng" kern="1200" dirty="0">
                          <a:solidFill>
                            <a:schemeClr val="dk1"/>
                          </a:solidFill>
                          <a:latin typeface="Times New Roman" pitchFamily="18" charset="0"/>
                          <a:ea typeface="+mn-ea"/>
                          <a:cs typeface="Times New Roman" pitchFamily="18" charset="0"/>
                          <a:hlinkClick r:id="rId4"/>
                        </a:rPr>
                        <a:t>https://blog.hubspot.com/marketing/landing-page-examples-list</a:t>
                      </a:r>
                      <a:endParaRPr lang="en-US" dirty="0">
                        <a:latin typeface="Times New Roman" pitchFamily="18" charset="0"/>
                        <a:cs typeface="Times New Roman" pitchFamily="18" charset="0"/>
                      </a:endParaRPr>
                    </a:p>
                  </a:txBody>
                  <a:tcPr/>
                </a:tc>
                <a:extLst>
                  <a:ext uri="{0D108BD9-81ED-4DB2-BD59-A6C34878D82A}">
                    <a16:rowId xmlns:a16="http://schemas.microsoft.com/office/drawing/2014/main" val="10003"/>
                  </a:ext>
                </a:extLst>
              </a:tr>
              <a:tr h="616859">
                <a:tc>
                  <a:txBody>
                    <a:bodyPr/>
                    <a:lstStyle/>
                    <a:p>
                      <a:endParaRPr lang="en-IN" dirty="0">
                        <a:latin typeface="Times New Roman" pitchFamily="18" charset="0"/>
                        <a:cs typeface="Times New Roman" pitchFamily="18" charset="0"/>
                      </a:endParaRPr>
                    </a:p>
                    <a:p>
                      <a:r>
                        <a:rPr lang="en-IN" dirty="0">
                          <a:latin typeface="Times New Roman" pitchFamily="18" charset="0"/>
                          <a:cs typeface="Times New Roman" pitchFamily="18" charset="0"/>
                        </a:rPr>
                        <a:t>Crazy eggs’s guide to Landing pages</a:t>
                      </a:r>
                      <a:endParaRPr lang="en-US" dirty="0">
                        <a:latin typeface="Times New Roman" pitchFamily="18" charset="0"/>
                        <a:cs typeface="Times New Roman" pitchFamily="18" charset="0"/>
                      </a:endParaRPr>
                    </a:p>
                  </a:txBody>
                  <a:tcPr/>
                </a:tc>
                <a:tc>
                  <a:txBody>
                    <a:bodyPr/>
                    <a:lstStyle/>
                    <a:p>
                      <a:endParaRPr lang="en-US" sz="1800" b="0" i="0" u="sng" kern="1200" dirty="0">
                        <a:solidFill>
                          <a:schemeClr val="dk1"/>
                        </a:solidFill>
                        <a:latin typeface="Times New Roman" pitchFamily="18" charset="0"/>
                        <a:ea typeface="+mn-ea"/>
                        <a:cs typeface="Times New Roman" pitchFamily="18" charset="0"/>
                        <a:hlinkClick r:id="rId5"/>
                      </a:endParaRPr>
                    </a:p>
                    <a:p>
                      <a:r>
                        <a:rPr lang="en-US" sz="1800" b="0" i="0" u="sng" kern="1200" dirty="0">
                          <a:solidFill>
                            <a:schemeClr val="dk1"/>
                          </a:solidFill>
                          <a:latin typeface="Times New Roman" pitchFamily="18" charset="0"/>
                          <a:ea typeface="+mn-ea"/>
                          <a:cs typeface="Times New Roman" pitchFamily="18" charset="0"/>
                          <a:hlinkClick r:id="rId5"/>
                        </a:rPr>
                        <a:t>https://www.crazyegg.com/blog/landing-page-examples/</a:t>
                      </a:r>
                      <a:endParaRPr lang="en-US" dirty="0">
                        <a:latin typeface="Times New Roman" pitchFamily="18" charset="0"/>
                        <a:cs typeface="Times New Roman" pitchFamily="18" charset="0"/>
                      </a:endParaRPr>
                    </a:p>
                  </a:txBody>
                  <a:tcPr/>
                </a:tc>
                <a:extLst>
                  <a:ext uri="{0D108BD9-81ED-4DB2-BD59-A6C34878D82A}">
                    <a16:rowId xmlns:a16="http://schemas.microsoft.com/office/drawing/2014/main" val="10004"/>
                  </a:ext>
                </a:extLst>
              </a:tr>
              <a:tr h="616859">
                <a:tc>
                  <a:txBody>
                    <a:bodyPr/>
                    <a:lstStyle/>
                    <a:p>
                      <a:endParaRPr lang="en-IN" dirty="0">
                        <a:latin typeface="Times New Roman" pitchFamily="18" charset="0"/>
                        <a:cs typeface="Times New Roman" pitchFamily="18" charset="0"/>
                      </a:endParaRPr>
                    </a:p>
                    <a:p>
                      <a:r>
                        <a:rPr lang="en-IN" dirty="0">
                          <a:latin typeface="Times New Roman" pitchFamily="18" charset="0"/>
                          <a:cs typeface="Times New Roman" pitchFamily="18" charset="0"/>
                        </a:rPr>
                        <a:t>Pexels</a:t>
                      </a:r>
                      <a:endParaRPr lang="en-US" dirty="0">
                        <a:latin typeface="Times New Roman" pitchFamily="18" charset="0"/>
                        <a:cs typeface="Times New Roman" pitchFamily="18" charset="0"/>
                      </a:endParaRPr>
                    </a:p>
                  </a:txBody>
                  <a:tcPr/>
                </a:tc>
                <a:tc>
                  <a:txBody>
                    <a:bodyPr/>
                    <a:lstStyle/>
                    <a:p>
                      <a:endParaRPr lang="en-US" sz="1800" b="0" i="0" u="none" strike="noStrike" kern="1200" dirty="0">
                        <a:solidFill>
                          <a:schemeClr val="dk1"/>
                        </a:solidFill>
                        <a:latin typeface="Times New Roman" pitchFamily="18" charset="0"/>
                        <a:ea typeface="+mn-ea"/>
                        <a:cs typeface="Times New Roman" pitchFamily="18" charset="0"/>
                        <a:hlinkClick r:id="rId6"/>
                      </a:endParaRPr>
                    </a:p>
                    <a:p>
                      <a:r>
                        <a:rPr lang="en-US" sz="1800" b="0" i="0" u="none" strike="noStrike" kern="1200" dirty="0">
                          <a:solidFill>
                            <a:schemeClr val="dk1"/>
                          </a:solidFill>
                          <a:latin typeface="Times New Roman" pitchFamily="18" charset="0"/>
                          <a:ea typeface="+mn-ea"/>
                          <a:cs typeface="Times New Roman" pitchFamily="18" charset="0"/>
                          <a:hlinkClick r:id="rId7"/>
                        </a:rPr>
                        <a:t>www.pexels.com</a:t>
                      </a:r>
                      <a:endParaRPr lang="en-US" u="sng" dirty="0">
                        <a:solidFill>
                          <a:schemeClr val="tx2">
                            <a:lumMod val="60000"/>
                            <a:lumOff val="40000"/>
                          </a:schemeClr>
                        </a:solidFill>
                        <a:latin typeface="Times New Roman" pitchFamily="18" charset="0"/>
                        <a:cs typeface="Times New Roman" pitchFamily="18" charset="0"/>
                      </a:endParaRPr>
                    </a:p>
                  </a:txBody>
                  <a:tcPr/>
                </a:tc>
                <a:extLst>
                  <a:ext uri="{0D108BD9-81ED-4DB2-BD59-A6C34878D82A}">
                    <a16:rowId xmlns:a16="http://schemas.microsoft.com/office/drawing/2014/main" val="10005"/>
                  </a:ext>
                </a:extLst>
              </a:tr>
              <a:tr h="616859">
                <a:tc>
                  <a:txBody>
                    <a:bodyPr/>
                    <a:lstStyle/>
                    <a:p>
                      <a:endParaRPr lang="en-IN" sz="1800" dirty="0">
                        <a:latin typeface="Times New Roman" pitchFamily="18" charset="0"/>
                        <a:cs typeface="Times New Roman" pitchFamily="18" charset="0"/>
                      </a:endParaRPr>
                    </a:p>
                    <a:p>
                      <a:r>
                        <a:rPr lang="en-IN" sz="1800" dirty="0">
                          <a:latin typeface="Times New Roman" pitchFamily="18" charset="0"/>
                          <a:cs typeface="Times New Roman" pitchFamily="18" charset="0"/>
                        </a:rPr>
                        <a:t>YouTube</a:t>
                      </a:r>
                      <a:endParaRPr lang="en-US" sz="1800" dirty="0">
                        <a:latin typeface="Times New Roman" pitchFamily="18" charset="0"/>
                        <a:cs typeface="Times New Roman" pitchFamily="18" charset="0"/>
                      </a:endParaRPr>
                    </a:p>
                  </a:txBody>
                  <a:tcPr/>
                </a:tc>
                <a:tc>
                  <a:txBody>
                    <a:bodyPr/>
                    <a:lstStyle/>
                    <a:p>
                      <a:endParaRPr lang="en-US" sz="1800" b="0" i="0" u="none" strike="noStrike" kern="1200" dirty="0">
                        <a:solidFill>
                          <a:schemeClr val="dk1"/>
                        </a:solidFill>
                        <a:latin typeface="Times New Roman" pitchFamily="18" charset="0"/>
                        <a:ea typeface="+mn-ea"/>
                        <a:cs typeface="Times New Roman" pitchFamily="18" charset="0"/>
                        <a:hlinkClick r:id="rId8"/>
                      </a:endParaRPr>
                    </a:p>
                    <a:p>
                      <a:r>
                        <a:rPr lang="en-US" sz="1800" b="0" i="0" u="none" strike="noStrike" kern="1200" dirty="0">
                          <a:solidFill>
                            <a:schemeClr val="dk1"/>
                          </a:solidFill>
                          <a:latin typeface="Times New Roman" pitchFamily="18" charset="0"/>
                          <a:ea typeface="+mn-ea"/>
                          <a:cs typeface="Times New Roman" pitchFamily="18" charset="0"/>
                          <a:hlinkClick r:id="rId8"/>
                        </a:rPr>
                        <a:t>in.youtube.com</a:t>
                      </a:r>
                      <a:endParaRPr lang="en-US" dirty="0">
                        <a:latin typeface="Times New Roman" pitchFamily="18" charset="0"/>
                        <a:cs typeface="Times New Roman" pitchFamily="18" charset="0"/>
                      </a:endParaRPr>
                    </a:p>
                  </a:txBody>
                  <a:tcPr/>
                </a:tc>
                <a:extLst>
                  <a:ext uri="{0D108BD9-81ED-4DB2-BD59-A6C34878D82A}">
                    <a16:rowId xmlns:a16="http://schemas.microsoft.com/office/drawing/2014/main" val="10006"/>
                  </a:ext>
                </a:extLst>
              </a:tr>
            </a:tbl>
          </a:graphicData>
        </a:graphic>
      </p:graphicFrame>
    </p:spTree>
  </p:cSld>
  <p:clrMapOvr>
    <a:masterClrMapping/>
  </p:clrMapOvr>
  <p:transition advTm="4000">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dirty="0"/>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dirty="0"/>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dirty="0"/>
          </a:p>
        </p:txBody>
      </p:sp>
      <p:pic>
        <p:nvPicPr>
          <p:cNvPr id="1034" name="Picture 10" descr="Thank you cards Images | Free Vectors, Stock Photos &amp; PSD"/>
          <p:cNvPicPr>
            <a:picLocks noChangeAspect="1" noChangeArrowheads="1"/>
          </p:cNvPicPr>
          <p:nvPr/>
        </p:nvPicPr>
        <p:blipFill>
          <a:blip r:embed="rId2" cstate="print"/>
          <a:srcRect/>
          <a:stretch>
            <a:fillRect/>
          </a:stretch>
        </p:blipFill>
        <p:spPr bwMode="auto">
          <a:xfrm>
            <a:off x="0" y="857232"/>
            <a:ext cx="9144000" cy="5786478"/>
          </a:xfrm>
          <a:prstGeom prst="rect">
            <a:avLst/>
          </a:prstGeom>
          <a:noFill/>
        </p:spPr>
      </p:pic>
    </p:spTree>
  </p:cSld>
  <p:clrMapOvr>
    <a:masterClrMapping/>
  </p:clrMapOvr>
  <p:transition advTm="4000">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2844" y="214290"/>
            <a:ext cx="5400600" cy="523220"/>
          </a:xfrm>
          <a:prstGeom prst="rect">
            <a:avLst/>
          </a:prstGeom>
          <a:noFill/>
        </p:spPr>
        <p:txBody>
          <a:bodyPr wrap="square" rtlCol="0">
            <a:spAutoFit/>
          </a:bodyPr>
          <a:lstStyle/>
          <a:p>
            <a:r>
              <a:rPr lang="en-US" sz="2800" b="1" u="sng" dirty="0">
                <a:latin typeface="Times New Roman" pitchFamily="18" charset="0"/>
                <a:cs typeface="Times New Roman" pitchFamily="18" charset="0"/>
              </a:rPr>
              <a:t>Introduction</a:t>
            </a:r>
          </a:p>
        </p:txBody>
      </p:sp>
      <p:sp>
        <p:nvSpPr>
          <p:cNvPr id="3" name="Rectangle 2"/>
          <p:cNvSpPr/>
          <p:nvPr/>
        </p:nvSpPr>
        <p:spPr>
          <a:xfrm>
            <a:off x="395536" y="1196752"/>
            <a:ext cx="8136904" cy="4585871"/>
          </a:xfrm>
          <a:prstGeom prst="rect">
            <a:avLst/>
          </a:prstGeom>
        </p:spPr>
        <p:txBody>
          <a:bodyPr wrap="square">
            <a:spAutoFit/>
          </a:bodyPr>
          <a:lstStyle/>
          <a:p>
            <a:pPr algn="ctr"/>
            <a:r>
              <a:rPr lang="en-US" sz="2800" b="1" dirty="0">
                <a:latin typeface="Sitka Text Semibold" pitchFamily="2" charset="0"/>
                <a:cs typeface="Times New Roman" pitchFamily="18" charset="0"/>
              </a:rPr>
              <a:t>“Tribute page”</a:t>
            </a:r>
            <a:endParaRPr lang="en-US" b="1" dirty="0">
              <a:latin typeface="Sitka Text Semibold" pitchFamily="2" charset="0"/>
              <a:cs typeface="Times New Roman" pitchFamily="18" charset="0"/>
            </a:endParaRPr>
          </a:p>
          <a:p>
            <a:pPr algn="ctr"/>
            <a:endParaRPr lang="en-US" dirty="0">
              <a:latin typeface="Times New Roman" pitchFamily="18" charset="0"/>
              <a:cs typeface="Times New Roman" pitchFamily="18" charset="0"/>
            </a:endParaRPr>
          </a:p>
          <a:p>
            <a:pPr algn="ctr"/>
            <a:r>
              <a:rPr lang="en-US" b="1" u="sng" dirty="0">
                <a:latin typeface="Times New Roman" pitchFamily="18" charset="0"/>
                <a:cs typeface="Times New Roman" pitchFamily="18" charset="0"/>
              </a:rPr>
              <a:t>Team Details</a:t>
            </a:r>
          </a:p>
          <a:p>
            <a:pPr algn="ctr"/>
            <a:endParaRPr lang="en-US" sz="2800" dirty="0">
              <a:latin typeface="Times New Roman" pitchFamily="18" charset="0"/>
              <a:cs typeface="Times New Roman" pitchFamily="18" charset="0"/>
            </a:endParaRPr>
          </a:p>
          <a:p>
            <a:pPr algn="ctr"/>
            <a:endParaRPr lang="en-US" sz="2800" dirty="0">
              <a:latin typeface="Times New Roman" pitchFamily="18" charset="0"/>
              <a:cs typeface="Times New Roman" pitchFamily="18" charset="0"/>
            </a:endParaRPr>
          </a:p>
          <a:p>
            <a:pPr marL="342900" indent="-342900" algn="ctr">
              <a:buFont typeface="Wingdings" panose="05000000000000000000" pitchFamily="2" charset="2"/>
              <a:buChar char="v"/>
            </a:pPr>
            <a:r>
              <a:rPr lang="en-US" sz="2800" dirty="0">
                <a:latin typeface="Times New Roman" pitchFamily="18" charset="0"/>
                <a:cs typeface="Times New Roman" pitchFamily="18" charset="0"/>
              </a:rPr>
              <a:t>Prince </a:t>
            </a:r>
            <a:r>
              <a:rPr lang="en-US" sz="2800" dirty="0" err="1">
                <a:latin typeface="Times New Roman" pitchFamily="18" charset="0"/>
                <a:cs typeface="Times New Roman" pitchFamily="18" charset="0"/>
              </a:rPr>
              <a:t>kumar</a:t>
            </a:r>
            <a:r>
              <a:rPr lang="en-US" sz="2800" dirty="0">
                <a:latin typeface="Times New Roman" pitchFamily="18" charset="0"/>
                <a:cs typeface="Times New Roman" pitchFamily="18" charset="0"/>
              </a:rPr>
              <a:t> Singh  -         2210992091</a:t>
            </a:r>
          </a:p>
          <a:p>
            <a:pPr marL="342900" indent="-342900" algn="ctr">
              <a:buFont typeface="Wingdings" panose="05000000000000000000" pitchFamily="2" charset="2"/>
              <a:buChar char="v"/>
            </a:pPr>
            <a:r>
              <a:rPr lang="en-US" sz="2800" dirty="0">
                <a:latin typeface="Times New Roman" pitchFamily="18" charset="0"/>
                <a:cs typeface="Times New Roman" pitchFamily="18" charset="0"/>
              </a:rPr>
              <a:t>Prince </a:t>
            </a:r>
            <a:r>
              <a:rPr lang="en-US" sz="2800" dirty="0" err="1">
                <a:latin typeface="Times New Roman" pitchFamily="18" charset="0"/>
                <a:cs typeface="Times New Roman" pitchFamily="18" charset="0"/>
              </a:rPr>
              <a:t>kumar</a:t>
            </a:r>
            <a:r>
              <a:rPr lang="en-US" sz="2800" dirty="0">
                <a:latin typeface="Times New Roman" pitchFamily="18" charset="0"/>
                <a:cs typeface="Times New Roman" pitchFamily="18" charset="0"/>
              </a:rPr>
              <a:t>             -          2210992090</a:t>
            </a:r>
            <a:endParaRPr lang="en-US" sz="2000" dirty="0">
              <a:latin typeface="Times New Roman" pitchFamily="18" charset="0"/>
              <a:cs typeface="Times New Roman" pitchFamily="18" charset="0"/>
            </a:endParaRPr>
          </a:p>
          <a:p>
            <a:pPr algn="ctr"/>
            <a:endParaRPr lang="en-US" sz="2000" b="1" u="sng" dirty="0">
              <a:latin typeface="Times New Roman" pitchFamily="18" charset="0"/>
              <a:cs typeface="Times New Roman" pitchFamily="18" charset="0"/>
            </a:endParaRPr>
          </a:p>
          <a:p>
            <a:pPr algn="ctr"/>
            <a:endParaRPr lang="en-US" sz="2000" b="1" u="sng" dirty="0">
              <a:latin typeface="Times New Roman" pitchFamily="18" charset="0"/>
              <a:cs typeface="Times New Roman" pitchFamily="18" charset="0"/>
            </a:endParaRPr>
          </a:p>
          <a:p>
            <a:pPr algn="ctr"/>
            <a:endParaRPr lang="en-US" sz="2000" b="1" u="sng" dirty="0">
              <a:latin typeface="Times New Roman" pitchFamily="18" charset="0"/>
              <a:cs typeface="Times New Roman" pitchFamily="18" charset="0"/>
            </a:endParaRPr>
          </a:p>
          <a:p>
            <a:pPr algn="ctr"/>
            <a:endParaRPr lang="en-US" sz="2000" b="1" u="sng" dirty="0">
              <a:latin typeface="Times New Roman" pitchFamily="18" charset="0"/>
              <a:cs typeface="Times New Roman" pitchFamily="18" charset="0"/>
            </a:endParaRPr>
          </a:p>
          <a:p>
            <a:pPr algn="ctr"/>
            <a:r>
              <a:rPr lang="en-US" sz="3600" dirty="0">
                <a:latin typeface="Times New Roman" pitchFamily="18" charset="0"/>
                <a:cs typeface="Times New Roman" pitchFamily="18" charset="0"/>
              </a:rPr>
              <a:t>G</a:t>
            </a:r>
            <a:r>
              <a:rPr lang="en-US" sz="3200" dirty="0">
                <a:latin typeface="Times New Roman" pitchFamily="18" charset="0"/>
                <a:cs typeface="Times New Roman" pitchFamily="18" charset="0"/>
              </a:rPr>
              <a:t>uided by-Amandeep </a:t>
            </a:r>
            <a:r>
              <a:rPr lang="en-US" sz="3200" dirty="0" err="1">
                <a:latin typeface="Times New Roman" pitchFamily="18" charset="0"/>
                <a:cs typeface="Times New Roman" pitchFamily="18" charset="0"/>
              </a:rPr>
              <a:t>kaur</a:t>
            </a:r>
            <a:endParaRPr lang="en-US" sz="3200" dirty="0">
              <a:latin typeface="Times New Roman" pitchFamily="18" charset="0"/>
              <a:cs typeface="Times New Roman" pitchFamily="18" charset="0"/>
            </a:endParaRPr>
          </a:p>
        </p:txBody>
      </p:sp>
    </p:spTree>
  </p:cSld>
  <p:clrMapOvr>
    <a:masterClrMapping/>
  </p:clrMapOvr>
  <p:transition advTm="4000">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9F36FBA-59AB-4EC3-94CB-DDE529C70973}"/>
              </a:ext>
            </a:extLst>
          </p:cNvPr>
          <p:cNvSpPr txBox="1"/>
          <p:nvPr/>
        </p:nvSpPr>
        <p:spPr>
          <a:xfrm>
            <a:off x="0" y="836712"/>
            <a:ext cx="9036496" cy="5509200"/>
          </a:xfrm>
          <a:prstGeom prst="rect">
            <a:avLst/>
          </a:prstGeom>
          <a:noFill/>
        </p:spPr>
        <p:txBody>
          <a:bodyPr wrap="square" rtlCol="0">
            <a:spAutoFit/>
          </a:bodyPr>
          <a:lstStyle/>
          <a:p>
            <a:pPr algn="just"/>
            <a:endParaRPr lang="en-US" sz="2800" b="1"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A tribute landing page's aims to:</a:t>
            </a:r>
          </a:p>
          <a:p>
            <a:pPr algn="just"/>
            <a:endParaRPr lang="en-US"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b="1" dirty="0">
                <a:latin typeface="Times New Roman" panose="02020603050405020304" pitchFamily="18" charset="0"/>
                <a:cs typeface="Times New Roman" panose="02020603050405020304" pitchFamily="18" charset="0"/>
              </a:rPr>
              <a:t>Describe the product:</a:t>
            </a:r>
            <a:r>
              <a:rPr lang="en-US" dirty="0">
                <a:latin typeface="Times New Roman" panose="02020603050405020304" pitchFamily="18" charset="0"/>
                <a:cs typeface="Times New Roman" panose="02020603050405020304" pitchFamily="18" charset="0"/>
              </a:rPr>
              <a:t> The Tribute page ought to give a summary of the famous personality.</a:t>
            </a:r>
          </a:p>
          <a:p>
            <a:pPr marL="457200" indent="-457200" algn="just">
              <a:buFont typeface="+mj-lt"/>
              <a:buAutoNum type="arabicPeriod"/>
            </a:pPr>
            <a:endParaRPr lang="en-US"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b="1" dirty="0">
                <a:latin typeface="Times New Roman" panose="02020603050405020304" pitchFamily="18" charset="0"/>
                <a:cs typeface="Times New Roman" panose="02020603050405020304" pitchFamily="18" charset="0"/>
              </a:rPr>
              <a:t>Create interest:</a:t>
            </a:r>
            <a:r>
              <a:rPr lang="en-US" dirty="0">
                <a:latin typeface="Times New Roman" panose="02020603050405020304" pitchFamily="18" charset="0"/>
                <a:cs typeface="Times New Roman" panose="02020603050405020304" pitchFamily="18" charset="0"/>
              </a:rPr>
              <a:t> The user should be encouraged to learn more about the personality by the web page's ability to stimulate their interest in it.</a:t>
            </a:r>
          </a:p>
          <a:p>
            <a:pPr marL="457200" indent="-457200" algn="just">
              <a:buFont typeface="+mj-lt"/>
              <a:buAutoNum type="arabicPeriod"/>
            </a:pPr>
            <a:endParaRPr lang="en-US"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b="1" dirty="0">
                <a:latin typeface="Times New Roman" panose="02020603050405020304" pitchFamily="18" charset="0"/>
                <a:cs typeface="Times New Roman" panose="02020603050405020304" pitchFamily="18" charset="0"/>
              </a:rPr>
              <a:t>Create trust:</a:t>
            </a:r>
            <a:r>
              <a:rPr lang="en-US" dirty="0">
                <a:latin typeface="Times New Roman" panose="02020603050405020304" pitchFamily="18" charset="0"/>
                <a:cs typeface="Times New Roman" panose="02020603050405020304" pitchFamily="18" charset="0"/>
              </a:rPr>
              <a:t> The webpage should demonstrate the legitimacy of the brand and the business that created it.</a:t>
            </a:r>
          </a:p>
          <a:p>
            <a:pPr marL="457200" indent="-457200" algn="just">
              <a:buFont typeface="+mj-lt"/>
              <a:buAutoNum type="arabicPeriod"/>
            </a:pPr>
            <a:endParaRPr lang="en-US" dirty="0">
              <a:latin typeface="Times New Roman" panose="02020603050405020304" pitchFamily="18" charset="0"/>
              <a:cs typeface="Times New Roman" panose="02020603050405020304" pitchFamily="18" charset="0"/>
            </a:endParaRPr>
          </a:p>
          <a:p>
            <a:pPr marL="457200" indent="-457200" algn="just">
              <a:buAutoNum type="arabicPeriod" startAt="4"/>
            </a:pPr>
            <a:r>
              <a:rPr lang="en-US" b="1" dirty="0">
                <a:latin typeface="Times New Roman" panose="02020603050405020304" pitchFamily="18" charset="0"/>
                <a:cs typeface="Times New Roman" panose="02020603050405020304" pitchFamily="18" charset="0"/>
              </a:rPr>
              <a:t>Educate the user: </a:t>
            </a:r>
            <a:r>
              <a:rPr lang="en-US" dirty="0">
                <a:latin typeface="Times New Roman" panose="02020603050405020304" pitchFamily="18" charset="0"/>
                <a:cs typeface="Times New Roman" panose="02020603050405020304" pitchFamily="18" charset="0"/>
              </a:rPr>
              <a:t>The tribute page should inform the user about how the page functions, how it resolves an issue, and how it might be useful to them.</a:t>
            </a:r>
          </a:p>
          <a:p>
            <a:pPr marL="457200" indent="-457200" algn="just">
              <a:buAutoNum type="arabicPeriod" startAt="4"/>
            </a:pPr>
            <a:endParaRPr lang="en-US" b="1" dirty="0">
              <a:latin typeface="Times New Roman" panose="02020603050405020304" pitchFamily="18" charset="0"/>
              <a:cs typeface="Times New Roman" panose="02020603050405020304" pitchFamily="18" charset="0"/>
            </a:endParaRPr>
          </a:p>
          <a:p>
            <a:pPr marL="457200" indent="-457200" algn="just">
              <a:buAutoNum type="arabicPeriod" startAt="4"/>
            </a:pPr>
            <a:r>
              <a:rPr lang="en-US" b="1" dirty="0">
                <a:latin typeface="Times New Roman" panose="02020603050405020304" pitchFamily="18" charset="0"/>
                <a:cs typeface="Times New Roman" panose="02020603050405020304" pitchFamily="18" charset="0"/>
              </a:rPr>
              <a:t>Create leads:</a:t>
            </a:r>
            <a:r>
              <a:rPr lang="en-US" dirty="0">
                <a:latin typeface="Times New Roman" panose="02020603050405020304" pitchFamily="18" charset="0"/>
                <a:cs typeface="Times New Roman" panose="02020603050405020304" pitchFamily="18" charset="0"/>
              </a:rPr>
              <a:t> The product page should nudge the visitor to take some sort of action, like  to know about our famous personality by their books.</a:t>
            </a:r>
          </a:p>
          <a:p>
            <a:pPr marL="457200" indent="-457200">
              <a:buAutoNum type="arabicPeriod" startAt="4"/>
            </a:pPr>
            <a:endParaRPr lang="en-US" b="1"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US"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42844" y="285728"/>
            <a:ext cx="3078087" cy="523220"/>
          </a:xfrm>
          <a:prstGeom prst="rect">
            <a:avLst/>
          </a:prstGeom>
          <a:noFill/>
        </p:spPr>
        <p:txBody>
          <a:bodyPr wrap="none" rtlCol="0">
            <a:spAutoFit/>
          </a:bodyPr>
          <a:lstStyle/>
          <a:p>
            <a:r>
              <a:rPr lang="en-US" sz="2800" b="1" u="sng" dirty="0">
                <a:latin typeface="Times New Roman" panose="02020603050405020304" pitchFamily="18" charset="0"/>
                <a:cs typeface="Times New Roman" panose="02020603050405020304" pitchFamily="18" charset="0"/>
              </a:rPr>
              <a:t>Purpose and Goals</a:t>
            </a:r>
            <a:endParaRPr lang="en-US" sz="2800" dirty="0"/>
          </a:p>
        </p:txBody>
      </p:sp>
    </p:spTree>
    <p:extLst>
      <p:ext uri="{BB962C8B-B14F-4D97-AF65-F5344CB8AC3E}">
        <p14:creationId xmlns:p14="http://schemas.microsoft.com/office/powerpoint/2010/main" val="446244909"/>
      </p:ext>
    </p:extLst>
  </p:cSld>
  <p:clrMapOvr>
    <a:masterClrMapping/>
  </p:clrMapOvr>
  <p:transition advTm="4000">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2844" y="214290"/>
            <a:ext cx="5400600" cy="523220"/>
          </a:xfrm>
          <a:prstGeom prst="rect">
            <a:avLst/>
          </a:prstGeom>
          <a:noFill/>
        </p:spPr>
        <p:txBody>
          <a:bodyPr wrap="square" rtlCol="0">
            <a:spAutoFit/>
          </a:bodyPr>
          <a:lstStyle/>
          <a:p>
            <a:r>
              <a:rPr lang="en-US" sz="2800" b="1" u="sng" dirty="0">
                <a:latin typeface="Times New Roman" pitchFamily="18" charset="0"/>
                <a:cs typeface="Times New Roman" pitchFamily="18" charset="0"/>
              </a:rPr>
              <a:t>Problem Statement</a:t>
            </a:r>
          </a:p>
        </p:txBody>
      </p:sp>
      <p:sp>
        <p:nvSpPr>
          <p:cNvPr id="3" name="Rectangle 2"/>
          <p:cNvSpPr/>
          <p:nvPr/>
        </p:nvSpPr>
        <p:spPr>
          <a:xfrm flipH="1">
            <a:off x="-1571668" y="571481"/>
            <a:ext cx="1071570" cy="4324261"/>
          </a:xfrm>
          <a:prstGeom prst="rect">
            <a:avLst/>
          </a:prstGeom>
        </p:spPr>
        <p:txBody>
          <a:bodyPr wrap="square">
            <a:spAutoFit/>
          </a:bodyPr>
          <a:lstStyle/>
          <a:p>
            <a:pPr algn="l"/>
            <a:endParaRPr lang="en-US" sz="2500" dirty="0">
              <a:latin typeface="Times New Roman" panose="02020603050405020304" pitchFamily="18" charset="0"/>
              <a:cs typeface="Times New Roman" panose="02020603050405020304" pitchFamily="18" charset="0"/>
            </a:endParaRPr>
          </a:p>
          <a:p>
            <a:pPr marL="457200" indent="-457200"/>
            <a:r>
              <a:rPr lang="en-US" sz="2500" i="0" dirty="0">
                <a:effectLst/>
                <a:latin typeface="Times New Roman" panose="02020603050405020304" pitchFamily="18" charset="0"/>
                <a:cs typeface="Times New Roman" panose="02020603050405020304" pitchFamily="18" charset="0"/>
              </a:rPr>
              <a:t>      </a:t>
            </a:r>
            <a:endParaRPr lang="en-US" sz="2500" dirty="0">
              <a:latin typeface="Times New Roman" panose="02020603050405020304" pitchFamily="18" charset="0"/>
              <a:cs typeface="Times New Roman" panose="02020603050405020304" pitchFamily="18" charset="0"/>
            </a:endParaRPr>
          </a:p>
          <a:p>
            <a:pPr marL="457200" indent="-457200"/>
            <a:endParaRPr lang="en-US" sz="2500" dirty="0">
              <a:latin typeface="Times New Roman" panose="02020603050405020304" pitchFamily="18" charset="0"/>
              <a:cs typeface="Times New Roman" panose="02020603050405020304" pitchFamily="18" charset="0"/>
            </a:endParaRPr>
          </a:p>
          <a:p>
            <a:pPr marL="457200" indent="-457200"/>
            <a:r>
              <a:rPr lang="en-US" sz="2500" dirty="0">
                <a:latin typeface="Times New Roman" panose="02020603050405020304" pitchFamily="18" charset="0"/>
                <a:cs typeface="Times New Roman" panose="02020603050405020304" pitchFamily="18" charset="0"/>
              </a:rPr>
              <a:t>      </a:t>
            </a:r>
          </a:p>
          <a:p>
            <a:pPr marL="457200" indent="-457200" algn="ctr">
              <a:buFont typeface="+mj-lt"/>
              <a:buAutoNum type="arabicPeriod"/>
            </a:pPr>
            <a:endParaRPr lang="en-US" sz="2500" i="0" dirty="0">
              <a:effectLst/>
              <a:latin typeface="Times New Roman" panose="02020603050405020304" pitchFamily="18" charset="0"/>
              <a:cs typeface="Times New Roman" panose="02020603050405020304" pitchFamily="18" charset="0"/>
            </a:endParaRPr>
          </a:p>
          <a:p>
            <a:pPr algn="l"/>
            <a:endParaRPr lang="en-US" sz="2500" i="0" dirty="0">
              <a:effectLst/>
              <a:latin typeface="Times New Roman" panose="02020603050405020304" pitchFamily="18" charset="0"/>
              <a:cs typeface="Times New Roman" panose="02020603050405020304" pitchFamily="18" charset="0"/>
            </a:endParaRPr>
          </a:p>
          <a:p>
            <a:pPr algn="l"/>
            <a:endParaRPr lang="en-US" sz="2500" i="0" dirty="0">
              <a:effectLst/>
              <a:latin typeface="Times New Roman" panose="02020603050405020304" pitchFamily="18" charset="0"/>
              <a:cs typeface="Times New Roman" panose="02020603050405020304" pitchFamily="18" charset="0"/>
            </a:endParaRPr>
          </a:p>
          <a:p>
            <a:pPr algn="l"/>
            <a:endParaRPr lang="en-US" sz="2500" b="1" dirty="0">
              <a:latin typeface="Times New Roman" panose="02020603050405020304" pitchFamily="18" charset="0"/>
              <a:cs typeface="Times New Roman" panose="02020603050405020304" pitchFamily="18" charset="0"/>
            </a:endParaRPr>
          </a:p>
          <a:p>
            <a:pPr algn="l"/>
            <a:endParaRPr lang="en-US" sz="2500" b="0" i="0" dirty="0">
              <a:effectLst/>
              <a:latin typeface="Times New Roman" panose="02020603050405020304" pitchFamily="18" charset="0"/>
              <a:cs typeface="Times New Roman" panose="02020603050405020304" pitchFamily="18" charset="0"/>
            </a:endParaRPr>
          </a:p>
          <a:p>
            <a:br>
              <a:rPr lang="en-US" sz="2500" b="0" i="0" dirty="0">
                <a:effectLst/>
                <a:latin typeface="Times New Roman" panose="02020603050405020304" pitchFamily="18" charset="0"/>
                <a:cs typeface="Times New Roman" panose="02020603050405020304" pitchFamily="18" charset="0"/>
              </a:rPr>
            </a:br>
            <a:endParaRPr lang="en-US" sz="2500" dirty="0">
              <a:latin typeface="Times New Roman" panose="02020603050405020304" pitchFamily="18" charset="0"/>
              <a:cs typeface="Times New Roman" pitchFamily="18" charset="0"/>
            </a:endParaRPr>
          </a:p>
        </p:txBody>
      </p:sp>
      <p:sp>
        <p:nvSpPr>
          <p:cNvPr id="5" name="TextBox 4">
            <a:extLst>
              <a:ext uri="{FF2B5EF4-FFF2-40B4-BE49-F238E27FC236}">
                <a16:creationId xmlns:a16="http://schemas.microsoft.com/office/drawing/2014/main" id="{9D4EEBD2-4399-F60A-2EA1-325C6400EB95}"/>
              </a:ext>
            </a:extLst>
          </p:cNvPr>
          <p:cNvSpPr txBox="1"/>
          <p:nvPr/>
        </p:nvSpPr>
        <p:spPr>
          <a:xfrm>
            <a:off x="683568" y="1480712"/>
            <a:ext cx="7992888" cy="4524315"/>
          </a:xfrm>
          <a:prstGeom prst="rect">
            <a:avLst/>
          </a:prstGeom>
          <a:noFill/>
        </p:spPr>
        <p:txBody>
          <a:bodyPr wrap="square">
            <a:spAutoFit/>
          </a:bodyPr>
          <a:lstStyle/>
          <a:p>
            <a:r>
              <a:rPr lang="en-US" sz="2400" b="0" i="0" dirty="0">
                <a:effectLst/>
                <a:latin typeface="Söhne"/>
              </a:rPr>
              <a:t>"Creating a tribute page in today's digital age can be challenging, as users have high expectations for both functionality and design. Students may struggle to balance the need for engaging content with technical skills in HTML and CSS, while also ensuring that the tribute page is accessible and compatible across different platforms and devices. Furthermore, students may face difficulties in determining the appropriate tone and level of detail for the tribute page, especially if the subject of the tribute is a sensitive or controversial topic. This presentation will explore these challenges and provide strategies for overcoming them in order to create an effective and meaningful tribute page."</a:t>
            </a:r>
            <a:endParaRPr lang="en-US" sz="2400" dirty="0"/>
          </a:p>
        </p:txBody>
      </p:sp>
    </p:spTree>
  </p:cSld>
  <p:clrMapOvr>
    <a:masterClrMapping/>
  </p:clrMapOvr>
  <p:transition advTm="4000">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14290"/>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  </a:t>
            </a:r>
            <a:r>
              <a:rPr lang="en-US" sz="2800" b="1" u="sng" dirty="0">
                <a:latin typeface="Times New Roman" pitchFamily="18" charset="0"/>
                <a:cs typeface="Times New Roman" pitchFamily="18" charset="0"/>
              </a:rPr>
              <a:t>Technical Details</a:t>
            </a:r>
          </a:p>
        </p:txBody>
      </p:sp>
      <p:sp>
        <p:nvSpPr>
          <p:cNvPr id="3" name="Rectangle 2"/>
          <p:cNvSpPr/>
          <p:nvPr/>
        </p:nvSpPr>
        <p:spPr>
          <a:xfrm>
            <a:off x="395536" y="1196752"/>
            <a:ext cx="8136904" cy="754053"/>
          </a:xfrm>
          <a:prstGeom prst="rect">
            <a:avLst/>
          </a:prstGeom>
        </p:spPr>
        <p:txBody>
          <a:bodyPr wrap="square">
            <a:spAutoFit/>
          </a:bodyPr>
          <a:lstStyle/>
          <a:p>
            <a:pPr marL="457200" indent="-457200">
              <a:buAutoNum type="arabicPeriod" startAt="3"/>
            </a:pPr>
            <a:endParaRPr lang="en-US" b="0" i="0" dirty="0">
              <a:effectLst/>
              <a:latin typeface="Times New Roman" panose="02020603050405020304" pitchFamily="18" charset="0"/>
              <a:cs typeface="Times New Roman" panose="02020603050405020304" pitchFamily="18" charset="0"/>
            </a:endParaRPr>
          </a:p>
          <a:p>
            <a:pPr algn="l"/>
            <a:endParaRPr lang="en-US" sz="2500" b="1" i="0" dirty="0">
              <a:effectLst/>
              <a:latin typeface="Times New Roman" panose="02020603050405020304" pitchFamily="18" charset="0"/>
              <a:cs typeface="Times New Roman" panose="02020603050405020304" pitchFamily="18" charset="0"/>
            </a:endParaRPr>
          </a:p>
        </p:txBody>
      </p:sp>
      <p:sp>
        <p:nvSpPr>
          <p:cNvPr id="4" name="TextBox 3"/>
          <p:cNvSpPr txBox="1"/>
          <p:nvPr/>
        </p:nvSpPr>
        <p:spPr>
          <a:xfrm>
            <a:off x="214282" y="1071546"/>
            <a:ext cx="8929718" cy="3970318"/>
          </a:xfrm>
          <a:prstGeom prst="rect">
            <a:avLst/>
          </a:prstGeom>
          <a:noFill/>
        </p:spPr>
        <p:txBody>
          <a:bodyPr wrap="square" rtlCol="0">
            <a:spAutoFit/>
          </a:bodyPr>
          <a:lstStyle/>
          <a:p>
            <a:r>
              <a:rPr lang="en-US" b="1" dirty="0"/>
              <a:t>1. HTML :</a:t>
            </a:r>
            <a:r>
              <a:rPr lang="en-US" dirty="0"/>
              <a:t> The use of semantic HTML ensures that the page's content is properly structured and organized. This allows for easier accessibility and search engine optimization (SEO), as search engines can better understand the page's content and users can easily navigate through the page.</a:t>
            </a:r>
          </a:p>
          <a:p>
            <a:endParaRPr lang="en-US" dirty="0"/>
          </a:p>
          <a:p>
            <a:r>
              <a:rPr lang="en-US" b="1" dirty="0"/>
              <a:t>2. CSS :</a:t>
            </a:r>
            <a:r>
              <a:rPr lang="en-US" dirty="0"/>
              <a:t>  CSS was used to style the page's layout, typography, colors, and other visual elements. In creating a visually appealing and user-friendly tribute page, it is important to utilize effective typography, color schemes, and imagery to create an aesthetically pleasing design.</a:t>
            </a:r>
          </a:p>
          <a:p>
            <a:endParaRPr lang="en-IN" dirty="0"/>
          </a:p>
          <a:p>
            <a:endParaRPr lang="en-US" dirty="0"/>
          </a:p>
          <a:p>
            <a:endParaRPr lang="en-IN" dirty="0"/>
          </a:p>
          <a:p>
            <a:endParaRPr lang="en-US" b="1" dirty="0"/>
          </a:p>
          <a:p>
            <a:endParaRPr lang="en-US" dirty="0"/>
          </a:p>
        </p:txBody>
      </p:sp>
    </p:spTree>
  </p:cSld>
  <p:clrMapOvr>
    <a:masterClrMapping/>
  </p:clrMapOvr>
  <p:transition advTm="4000">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4282" y="214290"/>
            <a:ext cx="5400600" cy="523220"/>
          </a:xfrm>
          <a:prstGeom prst="rect">
            <a:avLst/>
          </a:prstGeom>
          <a:noFill/>
        </p:spPr>
        <p:txBody>
          <a:bodyPr wrap="square" rtlCol="0">
            <a:spAutoFit/>
          </a:bodyPr>
          <a:lstStyle/>
          <a:p>
            <a:r>
              <a:rPr lang="en-US" sz="2800" b="1" u="sng" dirty="0">
                <a:latin typeface="Times New Roman" pitchFamily="18" charset="0"/>
                <a:cs typeface="Times New Roman" pitchFamily="18" charset="0"/>
              </a:rPr>
              <a:t>Key Features</a:t>
            </a:r>
          </a:p>
        </p:txBody>
      </p:sp>
      <p:sp>
        <p:nvSpPr>
          <p:cNvPr id="3" name="Rectangle 2"/>
          <p:cNvSpPr/>
          <p:nvPr/>
        </p:nvSpPr>
        <p:spPr>
          <a:xfrm>
            <a:off x="395536" y="1196752"/>
            <a:ext cx="8136904" cy="584775"/>
          </a:xfrm>
          <a:prstGeom prst="rect">
            <a:avLst/>
          </a:prstGeom>
        </p:spPr>
        <p:txBody>
          <a:bodyPr wrap="square">
            <a:spAutoFit/>
          </a:bodyPr>
          <a:lstStyle/>
          <a:p>
            <a:endParaRPr lang="en-US" sz="3200" dirty="0">
              <a:latin typeface="Times New Roman" pitchFamily="18" charset="0"/>
              <a:cs typeface="Times New Roman" pitchFamily="18" charset="0"/>
            </a:endParaRPr>
          </a:p>
        </p:txBody>
      </p:sp>
      <p:sp>
        <p:nvSpPr>
          <p:cNvPr id="4" name="TextBox 3">
            <a:extLst>
              <a:ext uri="{FF2B5EF4-FFF2-40B4-BE49-F238E27FC236}">
                <a16:creationId xmlns:a16="http://schemas.microsoft.com/office/drawing/2014/main" id="{3FC0B860-A2F1-438A-8C50-AB4260D89CD9}"/>
              </a:ext>
            </a:extLst>
          </p:cNvPr>
          <p:cNvSpPr txBox="1"/>
          <p:nvPr/>
        </p:nvSpPr>
        <p:spPr>
          <a:xfrm>
            <a:off x="179512" y="845422"/>
            <a:ext cx="8856984" cy="6017032"/>
          </a:xfrm>
          <a:prstGeom prst="rect">
            <a:avLst/>
          </a:prstGeom>
          <a:noFill/>
        </p:spPr>
        <p:txBody>
          <a:bodyPr wrap="square" rtlCol="0">
            <a:spAutoFit/>
          </a:bodyPr>
          <a:lstStyle/>
          <a:p>
            <a:pPr marL="457200" indent="-457200" algn="l"/>
            <a:endParaRPr lang="en-IN" dirty="0">
              <a:latin typeface="Times New Roman" panose="02020603050405020304" pitchFamily="18" charset="0"/>
              <a:cs typeface="Times New Roman" panose="02020603050405020304" pitchFamily="18" charset="0"/>
            </a:endParaRPr>
          </a:p>
          <a:p>
            <a:pPr marL="457200" indent="-457200" algn="l"/>
            <a:endParaRPr lang="en-US" dirty="0">
              <a:latin typeface="Times New Roman" panose="02020603050405020304" pitchFamily="18" charset="0"/>
              <a:cs typeface="Times New Roman" panose="02020603050405020304" pitchFamily="18" charset="0"/>
            </a:endParaRPr>
          </a:p>
          <a:p>
            <a:pPr marL="457200" indent="-457200" algn="l"/>
            <a:r>
              <a:rPr lang="en-US" dirty="0">
                <a:latin typeface="Times New Roman" panose="02020603050405020304" pitchFamily="18" charset="0"/>
                <a:cs typeface="Times New Roman" panose="02020603050405020304" pitchFamily="18" charset="0"/>
              </a:rPr>
              <a:t>1.    </a:t>
            </a:r>
            <a:r>
              <a:rPr lang="en-US" b="1" i="0" dirty="0">
                <a:effectLst/>
                <a:latin typeface="Times New Roman" panose="02020603050405020304" pitchFamily="18" charset="0"/>
                <a:cs typeface="Times New Roman" panose="02020603050405020304" pitchFamily="18" charset="0"/>
              </a:rPr>
              <a:t>Compelling headline:</a:t>
            </a:r>
            <a:r>
              <a:rPr lang="en-US" b="0" i="0" dirty="0">
                <a:effectLst/>
                <a:latin typeface="Times New Roman" panose="02020603050405020304" pitchFamily="18" charset="0"/>
                <a:cs typeface="Times New Roman" panose="02020603050405020304" pitchFamily="18" charset="0"/>
              </a:rPr>
              <a:t> The headline of the </a:t>
            </a:r>
            <a:r>
              <a:rPr lang="en-US" dirty="0">
                <a:latin typeface="Times New Roman" panose="02020603050405020304" pitchFamily="18" charset="0"/>
                <a:cs typeface="Times New Roman" panose="02020603050405020304" pitchFamily="18" charset="0"/>
              </a:rPr>
              <a:t>tribute</a:t>
            </a:r>
            <a:r>
              <a:rPr lang="en-US" b="0" i="0" dirty="0">
                <a:effectLst/>
                <a:latin typeface="Times New Roman" panose="02020603050405020304" pitchFamily="18" charset="0"/>
                <a:cs typeface="Times New Roman" panose="02020603050405020304" pitchFamily="18" charset="0"/>
              </a:rPr>
              <a:t> page is attention-grabbing and compelling, encourages the user to read on.</a:t>
            </a:r>
          </a:p>
          <a:p>
            <a:pPr algn="l"/>
            <a:endParaRPr lang="en-US" b="0" i="0" dirty="0">
              <a:effectLst/>
              <a:latin typeface="Times New Roman" panose="02020603050405020304" pitchFamily="18" charset="0"/>
              <a:cs typeface="Times New Roman" panose="02020603050405020304" pitchFamily="18" charset="0"/>
            </a:endParaRPr>
          </a:p>
          <a:p>
            <a:pPr marL="457200" indent="-457200" algn="l"/>
            <a:r>
              <a:rPr lang="en-US" b="1" i="0" dirty="0">
                <a:effectLst/>
                <a:latin typeface="Times New Roman" panose="02020603050405020304" pitchFamily="18" charset="0"/>
                <a:cs typeface="Times New Roman" panose="02020603050405020304" pitchFamily="18" charset="0"/>
              </a:rPr>
              <a:t>2.    Visual design:</a:t>
            </a:r>
            <a:r>
              <a:rPr lang="en-US" b="0" i="0" dirty="0">
                <a:effectLst/>
                <a:latin typeface="Times New Roman" panose="02020603050405020304" pitchFamily="18" charset="0"/>
                <a:cs typeface="Times New Roman" panose="02020603050405020304" pitchFamily="18" charset="0"/>
              </a:rPr>
              <a:t> The landing page </a:t>
            </a:r>
            <a:r>
              <a:rPr lang="en-US" dirty="0">
                <a:latin typeface="Times New Roman" panose="02020603050405020304" pitchFamily="18" charset="0"/>
                <a:cs typeface="Times New Roman" panose="02020603050405020304" pitchFamily="18" charset="0"/>
              </a:rPr>
              <a:t>is</a:t>
            </a:r>
            <a:r>
              <a:rPr lang="en-US" b="0" i="0" dirty="0">
                <a:effectLst/>
                <a:latin typeface="Times New Roman" panose="02020603050405020304" pitchFamily="18" charset="0"/>
                <a:cs typeface="Times New Roman" panose="02020603050405020304" pitchFamily="18" charset="0"/>
              </a:rPr>
              <a:t> visually appealing and uses images, videos, and graphics to showcase the product and its features.</a:t>
            </a:r>
          </a:p>
          <a:p>
            <a:endParaRPr lang="en-US" b="1" dirty="0">
              <a:latin typeface="Times New Roman" panose="02020603050405020304" pitchFamily="18" charset="0"/>
              <a:cs typeface="Times New Roman" panose="02020603050405020304" pitchFamily="18" charset="0"/>
            </a:endParaRPr>
          </a:p>
          <a:p>
            <a:pPr marL="342900" indent="-342900"/>
            <a:r>
              <a:rPr lang="en-US" b="1" dirty="0">
                <a:latin typeface="Times New Roman" panose="02020603050405020304" pitchFamily="18" charset="0"/>
                <a:cs typeface="Times New Roman" panose="02020603050405020304" pitchFamily="18" charset="0"/>
              </a:rPr>
              <a:t>3.    Clear value proposition:</a:t>
            </a:r>
            <a:r>
              <a:rPr lang="en-US" dirty="0">
                <a:latin typeface="Times New Roman" panose="02020603050405020304" pitchFamily="18" charset="0"/>
                <a:cs typeface="Times New Roman" panose="02020603050405020304" pitchFamily="18" charset="0"/>
              </a:rPr>
              <a:t> The tribute  page communicates and </a:t>
            </a:r>
          </a:p>
          <a:p>
            <a:pPr marL="342900" indent="-342900"/>
            <a:r>
              <a:rPr lang="en-IN" dirty="0">
                <a:latin typeface="Times New Roman" panose="02020603050405020304" pitchFamily="18" charset="0"/>
                <a:cs typeface="Times New Roman" panose="02020603050405020304" pitchFamily="18" charset="0"/>
              </a:rPr>
              <a:t>       and helps the user to make the aware about our missile man of </a:t>
            </a:r>
            <a:r>
              <a:rPr lang="en-IN" dirty="0" err="1">
                <a:latin typeface="Times New Roman" panose="02020603050405020304" pitchFamily="18" charset="0"/>
                <a:cs typeface="Times New Roman" panose="02020603050405020304" pitchFamily="18" charset="0"/>
              </a:rPr>
              <a:t>india</a:t>
            </a:r>
            <a:r>
              <a:rPr lang="en-IN" dirty="0">
                <a:latin typeface="Times New Roman" panose="02020603050405020304" pitchFamily="18" charset="0"/>
                <a:cs typeface="Times New Roman" panose="02020603050405020304" pitchFamily="18" charset="0"/>
              </a:rPr>
              <a:t>.</a:t>
            </a:r>
          </a:p>
          <a:p>
            <a:pPr marL="342900" indent="-342900"/>
            <a:endParaRPr lang="en-IN" dirty="0">
              <a:latin typeface="Times New Roman" panose="02020603050405020304" pitchFamily="18" charset="0"/>
              <a:cs typeface="Times New Roman" panose="02020603050405020304" pitchFamily="18" charset="0"/>
            </a:endParaRPr>
          </a:p>
          <a:p>
            <a:pPr marL="342900" indent="-342900">
              <a:buAutoNum type="arabicPeriod" startAt="4"/>
            </a:pPr>
            <a:r>
              <a:rPr lang="en-US" b="1" dirty="0">
                <a:latin typeface="Times New Roman" panose="02020603050405020304" pitchFamily="18" charset="0"/>
                <a:cs typeface="Times New Roman" panose="02020603050405020304" pitchFamily="18" charset="0"/>
              </a:rPr>
              <a:t>Call-to-action (CTA):</a:t>
            </a:r>
            <a:r>
              <a:rPr lang="en-US" dirty="0">
                <a:latin typeface="Times New Roman" panose="02020603050405020304" pitchFamily="18" charset="0"/>
                <a:cs typeface="Times New Roman" panose="02020603050405020304" pitchFamily="18" charset="0"/>
              </a:rPr>
              <a:t> The tribute page has clear and compelling call to action, such as “buying books”, that encourages the user to take action.</a:t>
            </a:r>
          </a:p>
          <a:p>
            <a:pPr marL="342900" indent="-342900">
              <a:buFontTx/>
              <a:buAutoNum type="arabicPeriod" startAt="4"/>
            </a:pPr>
            <a:endParaRPr lang="en-IN" dirty="0">
              <a:latin typeface="Times New Roman" panose="02020603050405020304" pitchFamily="18" charset="0"/>
              <a:cs typeface="Times New Roman" panose="02020603050405020304" pitchFamily="18" charset="0"/>
            </a:endParaRPr>
          </a:p>
          <a:p>
            <a:pPr marL="342900" indent="-342900">
              <a:buFontTx/>
              <a:buAutoNum type="arabicPeriod" startAt="4"/>
            </a:pPr>
            <a:endParaRPr lang="en-US" dirty="0">
              <a:latin typeface="Times New Roman" panose="02020603050405020304" pitchFamily="18" charset="0"/>
              <a:cs typeface="Times New Roman" panose="02020603050405020304" pitchFamily="18" charset="0"/>
            </a:endParaRPr>
          </a:p>
          <a:p>
            <a:pPr marL="342900" indent="-342900">
              <a:buAutoNum type="arabicPeriod" startAt="4"/>
            </a:pPr>
            <a:endParaRPr lang="en-US" dirty="0">
              <a:latin typeface="Times New Roman" panose="02020603050405020304" pitchFamily="18" charset="0"/>
              <a:cs typeface="Times New Roman" panose="02020603050405020304" pitchFamily="18" charset="0"/>
            </a:endParaRPr>
          </a:p>
          <a:p>
            <a:pPr marL="342900" indent="-342900"/>
            <a:endParaRPr lang="en-IN" dirty="0">
              <a:latin typeface="Times New Roman" panose="02020603050405020304" pitchFamily="18" charset="0"/>
              <a:cs typeface="Times New Roman" panose="02020603050405020304" pitchFamily="18" charset="0"/>
            </a:endParaRPr>
          </a:p>
          <a:p>
            <a:pPr marL="342900" indent="-342900"/>
            <a:endParaRPr lang="en-US" dirty="0">
              <a:latin typeface="Times New Roman" panose="02020603050405020304" pitchFamily="18" charset="0"/>
              <a:cs typeface="Times New Roman" panose="02020603050405020304" pitchFamily="18" charset="0"/>
            </a:endParaRPr>
          </a:p>
          <a:p>
            <a:pPr marL="457200" indent="-457200" algn="l">
              <a:buAutoNum type="arabicPeriod" startAt="3"/>
            </a:pPr>
            <a:endParaRPr lang="en-US" b="0" i="0" dirty="0">
              <a:effectLst/>
              <a:latin typeface="Times New Roman" panose="02020603050405020304" pitchFamily="18" charset="0"/>
              <a:cs typeface="Times New Roman" panose="02020603050405020304" pitchFamily="18" charset="0"/>
            </a:endParaRPr>
          </a:p>
          <a:p>
            <a:pPr algn="l"/>
            <a:endParaRPr lang="en-US" sz="2500" b="0" i="0" dirty="0">
              <a:effectLst/>
              <a:latin typeface="Times New Roman" panose="02020603050405020304" pitchFamily="18" charset="0"/>
              <a:cs typeface="Times New Roman" panose="02020603050405020304" pitchFamily="18" charset="0"/>
            </a:endParaRPr>
          </a:p>
          <a:p>
            <a:endParaRPr lang="en-US" dirty="0"/>
          </a:p>
        </p:txBody>
      </p:sp>
    </p:spTree>
  </p:cSld>
  <p:clrMapOvr>
    <a:masterClrMapping/>
  </p:clrMapOvr>
  <p:transition advTm="4000">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4282" y="214290"/>
            <a:ext cx="4909636" cy="523220"/>
          </a:xfrm>
          <a:prstGeom prst="rect">
            <a:avLst/>
          </a:prstGeom>
          <a:noFill/>
        </p:spPr>
        <p:txBody>
          <a:bodyPr wrap="square" rtlCol="0">
            <a:spAutoFit/>
          </a:bodyPr>
          <a:lstStyle/>
          <a:p>
            <a:r>
              <a:rPr lang="en-US" sz="2800" b="1" u="sng" dirty="0">
                <a:latin typeface="Times New Roman" pitchFamily="18" charset="0"/>
                <a:cs typeface="Times New Roman" pitchFamily="18" charset="0"/>
              </a:rPr>
              <a:t>Project Highlights</a:t>
            </a:r>
          </a:p>
        </p:txBody>
      </p:sp>
      <p:sp>
        <p:nvSpPr>
          <p:cNvPr id="11" name="TextBox 10"/>
          <p:cNvSpPr txBox="1"/>
          <p:nvPr/>
        </p:nvSpPr>
        <p:spPr>
          <a:xfrm>
            <a:off x="0" y="1142984"/>
            <a:ext cx="4357718" cy="369332"/>
          </a:xfrm>
          <a:prstGeom prst="rect">
            <a:avLst/>
          </a:prstGeom>
          <a:noFill/>
        </p:spPr>
        <p:txBody>
          <a:bodyPr wrap="square" rtlCol="0">
            <a:spAutoFit/>
          </a:bodyPr>
          <a:lstStyle/>
          <a:p>
            <a:r>
              <a:rPr lang="en-IN" b="1" dirty="0"/>
              <a:t>           </a:t>
            </a:r>
            <a:r>
              <a:rPr lang="en-IN" b="1" u="sng" dirty="0"/>
              <a:t>Web Page Screenshots :</a:t>
            </a:r>
            <a:endParaRPr lang="en-US" b="1" u="sng" dirty="0"/>
          </a:p>
        </p:txBody>
      </p:sp>
      <p:pic>
        <p:nvPicPr>
          <p:cNvPr id="4" name="Picture 3">
            <a:extLst>
              <a:ext uri="{FF2B5EF4-FFF2-40B4-BE49-F238E27FC236}">
                <a16:creationId xmlns:a16="http://schemas.microsoft.com/office/drawing/2014/main" id="{425726C5-D577-D997-94BE-6489657A06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69010"/>
            <a:ext cx="9144000" cy="4519979"/>
          </a:xfrm>
          <a:prstGeom prst="rect">
            <a:avLst/>
          </a:prstGeom>
        </p:spPr>
      </p:pic>
    </p:spTree>
  </p:cSld>
  <p:clrMapOvr>
    <a:masterClrMapping/>
  </p:clrMapOvr>
  <p:transition advTm="4000">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C4041D-67CA-0EB7-70C8-530F41FFFF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08720"/>
            <a:ext cx="9144000" cy="5832648"/>
          </a:xfrm>
          <a:prstGeom prst="rect">
            <a:avLst/>
          </a:prstGeom>
        </p:spPr>
      </p:pic>
    </p:spTree>
  </p:cSld>
  <p:clrMapOvr>
    <a:masterClrMapping/>
  </p:clrMapOvr>
  <p:transition advTm="4000">
    <p:cut/>
  </p:transition>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1223</TotalTime>
  <Words>859</Words>
  <Application>Microsoft Office PowerPoint</Application>
  <PresentationFormat>On-screen Show (4:3)</PresentationFormat>
  <Paragraphs>125</Paragraphs>
  <Slides>24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Sitka Text Semibold</vt:lpstr>
      <vt:lpstr>Söhne</vt:lpstr>
      <vt:lpstr>Times New Roman</vt:lpstr>
      <vt:lpstr>Wingdings</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prince singh</cp:lastModifiedBy>
  <cp:revision>85</cp:revision>
  <dcterms:created xsi:type="dcterms:W3CDTF">2022-12-12T14:14:34Z</dcterms:created>
  <dcterms:modified xsi:type="dcterms:W3CDTF">2023-05-05T05:20:32Z</dcterms:modified>
</cp:coreProperties>
</file>

<file path=docProps/thumbnail.jpeg>
</file>